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5.xml" ContentType="application/vnd.openxmlformats-officedocument.presentationml.notesSlide+xml"/>
  <Override PartName="/ppt/charts/chart3.xml" ContentType="application/vnd.openxmlformats-officedocument.drawingml.chart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notesSlides/notesSlide7.xml" ContentType="application/vnd.openxmlformats-officedocument.presentationml.notesSlid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notesSlides/notesSlide8.xml" ContentType="application/vnd.openxmlformats-officedocument.presentationml.notesSlide+xml"/>
  <Override PartName="/ppt/charts/chart7.xml" ContentType="application/vnd.openxmlformats-officedocument.drawingml.chart+xml"/>
  <Override PartName="/ppt/notesSlides/notesSlide9.xml" ContentType="application/vnd.openxmlformats-officedocument.presentationml.notesSlide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notesSlides/notesSlide10.xml" ContentType="application/vnd.openxmlformats-officedocument.presentationml.notesSlide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rts/chart14.xml" ContentType="application/vnd.openxmlformats-officedocument.drawingml.chart+xml"/>
  <Override PartName="/ppt/notesSlides/notesSlide18.xml" ContentType="application/vnd.openxmlformats-officedocument.presentationml.notesSlide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notesSlides/notesSlide1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1"/>
  </p:notesMasterIdLst>
  <p:sldIdLst>
    <p:sldId id="256" r:id="rId2"/>
    <p:sldId id="288" r:id="rId3"/>
    <p:sldId id="289" r:id="rId4"/>
    <p:sldId id="290" r:id="rId5"/>
    <p:sldId id="291" r:id="rId6"/>
    <p:sldId id="264" r:id="rId7"/>
    <p:sldId id="265" r:id="rId8"/>
    <p:sldId id="266" r:id="rId9"/>
    <p:sldId id="267" r:id="rId10"/>
    <p:sldId id="268" r:id="rId11"/>
    <p:sldId id="270" r:id="rId12"/>
    <p:sldId id="271" r:id="rId13"/>
    <p:sldId id="273" r:id="rId14"/>
    <p:sldId id="275" r:id="rId15"/>
    <p:sldId id="276" r:id="rId16"/>
    <p:sldId id="277" r:id="rId17"/>
    <p:sldId id="278" r:id="rId18"/>
    <p:sldId id="280" r:id="rId19"/>
    <p:sldId id="281" r:id="rId20"/>
    <p:sldId id="283" r:id="rId21"/>
    <p:sldId id="284" r:id="rId22"/>
    <p:sldId id="285" r:id="rId23"/>
    <p:sldId id="286" r:id="rId24"/>
    <p:sldId id="292" r:id="rId25"/>
    <p:sldId id="294" r:id="rId26"/>
    <p:sldId id="297" r:id="rId27"/>
    <p:sldId id="257" r:id="rId28"/>
    <p:sldId id="339" r:id="rId29"/>
    <p:sldId id="298" r:id="rId30"/>
    <p:sldId id="320" r:id="rId31"/>
    <p:sldId id="321" r:id="rId32"/>
    <p:sldId id="328" r:id="rId33"/>
    <p:sldId id="331" r:id="rId34"/>
    <p:sldId id="332" r:id="rId35"/>
    <p:sldId id="333" r:id="rId36"/>
    <p:sldId id="335" r:id="rId37"/>
    <p:sldId id="325" r:id="rId38"/>
    <p:sldId id="324" r:id="rId39"/>
    <p:sldId id="326" r:id="rId40"/>
    <p:sldId id="329" r:id="rId41"/>
    <p:sldId id="311" r:id="rId42"/>
    <p:sldId id="315" r:id="rId43"/>
    <p:sldId id="314" r:id="rId44"/>
    <p:sldId id="338" r:id="rId45"/>
    <p:sldId id="327" r:id="rId46"/>
    <p:sldId id="337" r:id="rId47"/>
    <p:sldId id="336" r:id="rId48"/>
    <p:sldId id="258" r:id="rId49"/>
    <p:sldId id="259" r:id="rId50"/>
    <p:sldId id="260" r:id="rId51"/>
    <p:sldId id="261" r:id="rId52"/>
    <p:sldId id="262" r:id="rId53"/>
    <p:sldId id="302" r:id="rId54"/>
    <p:sldId id="303" r:id="rId55"/>
    <p:sldId id="304" r:id="rId56"/>
    <p:sldId id="305" r:id="rId57"/>
    <p:sldId id="306" r:id="rId58"/>
    <p:sldId id="308" r:id="rId59"/>
    <p:sldId id="309" r:id="rId60"/>
    <p:sldId id="307" r:id="rId61"/>
    <p:sldId id="312" r:id="rId62"/>
    <p:sldId id="316" r:id="rId63"/>
    <p:sldId id="310" r:id="rId64"/>
    <p:sldId id="301" r:id="rId65"/>
    <p:sldId id="319" r:id="rId66"/>
    <p:sldId id="330" r:id="rId67"/>
    <p:sldId id="322" r:id="rId68"/>
    <p:sldId id="323" r:id="rId69"/>
    <p:sldId id="318" r:id="rId7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714" autoAdjust="0"/>
  </p:normalViewPr>
  <p:slideViewPr>
    <p:cSldViewPr>
      <p:cViewPr varScale="1">
        <p:scale>
          <a:sx n="104" d="100"/>
          <a:sy n="104" d="100"/>
        </p:scale>
        <p:origin x="1218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976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71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358" b="1" i="0" u="none" strike="noStrike" baseline="0">
                <a:solidFill>
                  <a:srgbClr val="000080"/>
                </a:solidFill>
                <a:latin typeface="Arial"/>
                <a:ea typeface="Arial"/>
                <a:cs typeface="Arial"/>
              </a:defRPr>
            </a:pPr>
            <a:r>
              <a:rPr lang="ru-RU"/>
              <a:t>Динамика заболеваемости сифилисом в Республике Беларусь (БССР) в 1971-2008 гг. (на 100 тыс. населения)</a:t>
            </a:r>
          </a:p>
        </c:rich>
      </c:tx>
      <c:layout>
        <c:manualLayout>
          <c:xMode val="edge"/>
          <c:yMode val="edge"/>
          <c:x val="0.12189349112426036"/>
          <c:y val="1.5254237288135642E-2"/>
        </c:manualLayout>
      </c:layout>
      <c:overlay val="0"/>
      <c:spPr>
        <a:noFill/>
        <a:ln w="28519">
          <a:noFill/>
        </a:ln>
      </c:spPr>
    </c:title>
    <c:autoTitleDeleted val="0"/>
    <c:view3D>
      <c:rotX val="39"/>
      <c:hPercent val="50"/>
      <c:rotY val="340"/>
      <c:depthPercent val="100"/>
      <c:rAngAx val="0"/>
      <c:perspective val="0"/>
    </c:view3D>
    <c:floor>
      <c:thickness val="0"/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thickness val="0"/>
      <c:spPr>
        <a:solidFill>
          <a:srgbClr val="CCFFFF"/>
        </a:solidFill>
        <a:ln w="12700">
          <a:solidFill>
            <a:srgbClr val="CCFFFF"/>
          </a:solidFill>
          <a:prstDash val="solid"/>
        </a:ln>
      </c:spPr>
    </c:sideWall>
    <c:backWall>
      <c:thickness val="0"/>
      <c:spPr>
        <a:solidFill>
          <a:srgbClr val="CCFFFF"/>
        </a:solidFill>
        <a:ln w="12700">
          <a:solidFill>
            <a:srgbClr val="CCFFFF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0"/>
          <c:y val="1.6949152542372976E-3"/>
          <c:w val="0.99881656804733265"/>
          <c:h val="0.9101694915254237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rgbClr val="0000FF"/>
            </a:solidFill>
            <a:ln w="14260">
              <a:solidFill>
                <a:schemeClr val="tx1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-2.2916689133690743E-2"/>
                  <c:y val="7.56768674459509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58B-43DE-B2CC-2288CD0742D2}"/>
                </c:ext>
              </c:extLst>
            </c:dLbl>
            <c:dLbl>
              <c:idx val="1"/>
              <c:layout>
                <c:manualLayout>
                  <c:x val="-1.9719909282083094E-2"/>
                  <c:y val="6.25712238215384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58B-43DE-B2CC-2288CD0742D2}"/>
                </c:ext>
              </c:extLst>
            </c:dLbl>
            <c:dLbl>
              <c:idx val="2"/>
              <c:layout>
                <c:manualLayout>
                  <c:x val="-1.4155712574605758E-2"/>
                  <c:y val="7.39817953312506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58B-43DE-B2CC-2288CD0742D2}"/>
                </c:ext>
              </c:extLst>
            </c:dLbl>
            <c:dLbl>
              <c:idx val="3"/>
              <c:layout>
                <c:manualLayout>
                  <c:x val="-1.9240523409243118E-2"/>
                  <c:y val="1.33043377610573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58B-43DE-B2CC-2288CD0742D2}"/>
                </c:ext>
              </c:extLst>
            </c:dLbl>
            <c:dLbl>
              <c:idx val="4"/>
              <c:layout>
                <c:manualLayout>
                  <c:x val="-2.0773932484804223E-2"/>
                  <c:y val="-3.3202957831732142E-3"/>
                </c:manualLayout>
              </c:layout>
              <c:tx>
                <c:rich>
                  <a:bodyPr/>
                  <a:lstStyle/>
                  <a:p>
                    <a:r>
                      <a:rPr lang="ru-RU"/>
                      <a:t>9,6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058B-43DE-B2CC-2288CD0742D2}"/>
                </c:ext>
              </c:extLst>
            </c:dLbl>
            <c:dLbl>
              <c:idx val="5"/>
              <c:layout>
                <c:manualLayout>
                  <c:x val="-1.6390292387160183E-2"/>
                  <c:y val="-4.449870748243409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58B-43DE-B2CC-2288CD0742D2}"/>
                </c:ext>
              </c:extLst>
            </c:dLbl>
            <c:dLbl>
              <c:idx val="6"/>
              <c:layout>
                <c:manualLayout>
                  <c:x val="-1.5555842246416198E-2"/>
                  <c:y val="-1.39417706130778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058B-43DE-B2CC-2288CD0742D2}"/>
                </c:ext>
              </c:extLst>
            </c:dLbl>
            <c:dLbl>
              <c:idx val="7"/>
              <c:layout>
                <c:manualLayout>
                  <c:x val="-1.8271135013116453E-2"/>
                  <c:y val="-6.2520051890449973E-3"/>
                </c:manualLayout>
              </c:layout>
              <c:tx>
                <c:rich>
                  <a:bodyPr/>
                  <a:lstStyle/>
                  <a:p>
                    <a:r>
                      <a:rPr lang="ru-RU"/>
                      <a:t>7,3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058B-43DE-B2CC-2288CD0742D2}"/>
                </c:ext>
              </c:extLst>
            </c:dLbl>
            <c:dLbl>
              <c:idx val="8"/>
              <c:layout>
                <c:manualLayout>
                  <c:x val="-1.5067830345088351E-2"/>
                  <c:y val="-1.37122356853757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058B-43DE-B2CC-2288CD0742D2}"/>
                </c:ext>
              </c:extLst>
            </c:dLbl>
            <c:dLbl>
              <c:idx val="9"/>
              <c:layout>
                <c:manualLayout>
                  <c:x val="-1.7780468949176856E-2"/>
                  <c:y val="-4.681672562638114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058B-43DE-B2CC-2288CD0742D2}"/>
                </c:ext>
              </c:extLst>
            </c:dLbl>
            <c:dLbl>
              <c:idx val="10"/>
              <c:layout>
                <c:manualLayout>
                  <c:x val="-1.6942590515059499E-2"/>
                  <c:y val="7.16316511524500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058B-43DE-B2CC-2288CD0742D2}"/>
                </c:ext>
              </c:extLst>
            </c:dLbl>
            <c:dLbl>
              <c:idx val="11"/>
              <c:layout>
                <c:manualLayout>
                  <c:x val="-1.7286816952298903E-2"/>
                  <c:y val="7.31002192883975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058B-43DE-B2CC-2288CD0742D2}"/>
                </c:ext>
              </c:extLst>
            </c:dLbl>
            <c:dLbl>
              <c:idx val="12"/>
              <c:layout>
                <c:manualLayout>
                  <c:x val="-1.1712888315245298E-2"/>
                  <c:y val="7.82964169401712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058B-43DE-B2CC-2288CD0742D2}"/>
                </c:ext>
              </c:extLst>
            </c:dLbl>
            <c:dLbl>
              <c:idx val="13"/>
              <c:layout>
                <c:manualLayout>
                  <c:x val="-1.2055124130525991E-2"/>
                  <c:y val="7.32108716950985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058B-43DE-B2CC-2288CD0742D2}"/>
                </c:ext>
              </c:extLst>
            </c:dLbl>
            <c:dLbl>
              <c:idx val="14"/>
              <c:layout>
                <c:manualLayout>
                  <c:x val="-1.3579685997381481E-2"/>
                  <c:y val="8.75649550955304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058B-43DE-B2CC-2288CD0742D2}"/>
                </c:ext>
              </c:extLst>
            </c:dLbl>
            <c:dLbl>
              <c:idx val="15"/>
              <c:layout>
                <c:manualLayout>
                  <c:x val="-1.2736499238040641E-2"/>
                  <c:y val="8.22550563780544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058B-43DE-B2CC-2288CD0742D2}"/>
                </c:ext>
              </c:extLst>
            </c:dLbl>
            <c:dLbl>
              <c:idx val="16"/>
              <c:layout>
                <c:manualLayout>
                  <c:x val="-1.544272361581763E-2"/>
                  <c:y val="8.10099891019927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058B-43DE-B2CC-2288CD0742D2}"/>
                </c:ext>
              </c:extLst>
            </c:dLbl>
            <c:dLbl>
              <c:idx val="17"/>
              <c:layout>
                <c:manualLayout>
                  <c:x val="-1.5780867597071861E-2"/>
                  <c:y val="8.35005613454080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058B-43DE-B2CC-2288CD0742D2}"/>
                </c:ext>
              </c:extLst>
            </c:dLbl>
            <c:dLbl>
              <c:idx val="18"/>
              <c:layout>
                <c:manualLayout>
                  <c:x val="-1.4934694904793018E-2"/>
                  <c:y val="8.33971624701228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058B-43DE-B2CC-2288CD0742D2}"/>
                </c:ext>
              </c:extLst>
            </c:dLbl>
            <c:dLbl>
              <c:idx val="19"/>
              <c:layout>
                <c:manualLayout>
                  <c:x val="-1.4087637491643566E-2"/>
                  <c:y val="8.17113982529035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058B-43DE-B2CC-2288CD0742D2}"/>
                </c:ext>
              </c:extLst>
            </c:dLbl>
            <c:dLbl>
              <c:idx val="20"/>
              <c:layout>
                <c:manualLayout>
                  <c:x val="-1.2056152814851877E-2"/>
                  <c:y val="7.1222462924322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058B-43DE-B2CC-2288CD0742D2}"/>
                </c:ext>
              </c:extLst>
            </c:dLbl>
            <c:dLbl>
              <c:idx val="21"/>
              <c:layout>
                <c:manualLayout>
                  <c:x val="-1.8784803819690752E-2"/>
                  <c:y val="-2.7874005628001835E-2"/>
                </c:manualLayout>
              </c:layout>
              <c:tx>
                <c:rich>
                  <a:bodyPr/>
                  <a:lstStyle/>
                  <a:p>
                    <a:r>
                      <a:rPr lang="ru-RU"/>
                      <a:t>11,8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5-058B-43DE-B2CC-2288CD0742D2}"/>
                </c:ext>
              </c:extLst>
            </c:dLbl>
            <c:dLbl>
              <c:idx val="22"/>
              <c:layout>
                <c:manualLayout>
                  <c:x val="-6.9479001490416192E-3"/>
                  <c:y val="-4.812117217776060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058B-43DE-B2CC-2288CD0742D2}"/>
                </c:ext>
              </c:extLst>
            </c:dLbl>
            <c:dLbl>
              <c:idx val="23"/>
              <c:layout>
                <c:manualLayout>
                  <c:x val="-3.7347529613281404E-3"/>
                  <c:y val="-3.00134558447283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058B-43DE-B2CC-2288CD0742D2}"/>
                </c:ext>
              </c:extLst>
            </c:dLbl>
            <c:dLbl>
              <c:idx val="24"/>
              <c:layout>
                <c:manualLayout>
                  <c:x val="-1.9600858702748105E-2"/>
                  <c:y val="-3.00193254620585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058B-43DE-B2CC-2288CD0742D2}"/>
                </c:ext>
              </c:extLst>
            </c:dLbl>
            <c:dLbl>
              <c:idx val="25"/>
              <c:layout>
                <c:manualLayout>
                  <c:x val="-1.2842945162487475E-2"/>
                  <c:y val="-2.1622481140375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058B-43DE-B2CC-2288CD0742D2}"/>
                </c:ext>
              </c:extLst>
            </c:dLbl>
            <c:dLbl>
              <c:idx val="26"/>
              <c:layout>
                <c:manualLayout>
                  <c:x val="4.5760302417486133E-3"/>
                  <c:y val="-3.76267543229920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058B-43DE-B2CC-2288CD0742D2}"/>
                </c:ext>
              </c:extLst>
            </c:dLbl>
            <c:dLbl>
              <c:idx val="27"/>
              <c:layout>
                <c:manualLayout>
                  <c:x val="1.8826343165951067E-3"/>
                  <c:y val="-3.70145127553490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058B-43DE-B2CC-2288CD0742D2}"/>
                </c:ext>
              </c:extLst>
            </c:dLbl>
            <c:dLbl>
              <c:idx val="28"/>
              <c:layout>
                <c:manualLayout>
                  <c:x val="-1.0275894837574968E-2"/>
                  <c:y val="-3.6517158826911519E-2"/>
                </c:manualLayout>
              </c:layout>
              <c:tx>
                <c:rich>
                  <a:bodyPr/>
                  <a:lstStyle/>
                  <a:p>
                    <a:r>
                      <a:rPr lang="ru-RU"/>
                      <a:t>130,5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C-058B-43DE-B2CC-2288CD0742D2}"/>
                </c:ext>
              </c:extLst>
            </c:dLbl>
            <c:dLbl>
              <c:idx val="29"/>
              <c:layout>
                <c:manualLayout>
                  <c:x val="-2.1250107318212044E-2"/>
                  <c:y val="-3.95564137903116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058B-43DE-B2CC-2288CD0742D2}"/>
                </c:ext>
              </c:extLst>
            </c:dLbl>
            <c:dLbl>
              <c:idx val="30"/>
              <c:layout>
                <c:manualLayout>
                  <c:x val="-1.5516022609067962E-2"/>
                  <c:y val="-3.20409633509443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E-058B-43DE-B2CC-2288CD0742D2}"/>
                </c:ext>
              </c:extLst>
            </c:dLbl>
            <c:dLbl>
              <c:idx val="31"/>
              <c:layout>
                <c:manualLayout>
                  <c:x val="-8.7359910470435967E-3"/>
                  <c:y val="-3.18215939932562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F-058B-43DE-B2CC-2288CD0742D2}"/>
                </c:ext>
              </c:extLst>
            </c:dLbl>
            <c:dLbl>
              <c:idx val="32"/>
              <c:layout>
                <c:manualLayout>
                  <c:x val="-1.0241420825072903E-2"/>
                  <c:y val="-1.67488214908955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0-058B-43DE-B2CC-2288CD0742D2}"/>
                </c:ext>
              </c:extLst>
            </c:dLbl>
            <c:dLbl>
              <c:idx val="33"/>
              <c:layout>
                <c:manualLayout>
                  <c:x val="2.4547751892857678E-3"/>
                  <c:y val="-3.2762994592741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1-058B-43DE-B2CC-2288CD0742D2}"/>
                </c:ext>
              </c:extLst>
            </c:dLbl>
            <c:dLbl>
              <c:idx val="34"/>
              <c:layout>
                <c:manualLayout>
                  <c:x val="-1.415417282001178E-3"/>
                  <c:y val="-1.74731322694231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2-058B-43DE-B2CC-2288CD0742D2}"/>
                </c:ext>
              </c:extLst>
            </c:dLbl>
            <c:dLbl>
              <c:idx val="35"/>
              <c:layout>
                <c:manualLayout>
                  <c:x val="1.8153137330142247E-3"/>
                  <c:y val="-2.61536511486550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3-058B-43DE-B2CC-2288CD0742D2}"/>
                </c:ext>
              </c:extLst>
            </c:dLbl>
            <c:dLbl>
              <c:idx val="36"/>
              <c:layout>
                <c:manualLayout>
                  <c:x val="2.6799549734661042E-3"/>
                  <c:y val="-1.33708820175291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4-058B-43DE-B2CC-2288CD0742D2}"/>
                </c:ext>
              </c:extLst>
            </c:dLbl>
            <c:dLbl>
              <c:idx val="37"/>
              <c:layout>
                <c:manualLayout>
                  <c:x val="7.9755230715841945E-4"/>
                  <c:y val="-2.67177972742964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5-058B-43DE-B2CC-2288CD0742D2}"/>
                </c:ext>
              </c:extLst>
            </c:dLbl>
            <c:spPr>
              <a:noFill/>
              <a:ln w="28519">
                <a:noFill/>
              </a:ln>
            </c:spPr>
            <c:txPr>
              <a:bodyPr rot="-2700000" vert="horz"/>
              <a:lstStyle/>
              <a:p>
                <a:pPr algn="ctr">
                  <a:defRPr sz="1235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ru-BY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Sheet1!$B$1:$AM$1</c:f>
              <c:numCache>
                <c:formatCode>General</c:formatCode>
                <c:ptCount val="38"/>
                <c:pt idx="0">
                  <c:v>1971</c:v>
                </c:pt>
                <c:pt idx="1">
                  <c:v>1972</c:v>
                </c:pt>
                <c:pt idx="2">
                  <c:v>1973</c:v>
                </c:pt>
                <c:pt idx="3">
                  <c:v>1974</c:v>
                </c:pt>
                <c:pt idx="4">
                  <c:v>1975</c:v>
                </c:pt>
                <c:pt idx="5">
                  <c:v>1976</c:v>
                </c:pt>
                <c:pt idx="6">
                  <c:v>1977</c:v>
                </c:pt>
                <c:pt idx="7">
                  <c:v>1978</c:v>
                </c:pt>
                <c:pt idx="8">
                  <c:v>1979</c:v>
                </c:pt>
                <c:pt idx="9">
                  <c:v>1980</c:v>
                </c:pt>
                <c:pt idx="10">
                  <c:v>1981</c:v>
                </c:pt>
                <c:pt idx="11">
                  <c:v>1982</c:v>
                </c:pt>
                <c:pt idx="12">
                  <c:v>1983</c:v>
                </c:pt>
                <c:pt idx="13">
                  <c:v>1984</c:v>
                </c:pt>
                <c:pt idx="14">
                  <c:v>1985</c:v>
                </c:pt>
                <c:pt idx="15">
                  <c:v>1986</c:v>
                </c:pt>
                <c:pt idx="16">
                  <c:v>1987</c:v>
                </c:pt>
                <c:pt idx="17">
                  <c:v>1988</c:v>
                </c:pt>
                <c:pt idx="18">
                  <c:v>1989</c:v>
                </c:pt>
                <c:pt idx="19">
                  <c:v>1990</c:v>
                </c:pt>
                <c:pt idx="20">
                  <c:v>1991</c:v>
                </c:pt>
                <c:pt idx="21">
                  <c:v>1992</c:v>
                </c:pt>
                <c:pt idx="22">
                  <c:v>1993</c:v>
                </c:pt>
                <c:pt idx="23">
                  <c:v>1994</c:v>
                </c:pt>
                <c:pt idx="24">
                  <c:v>1995</c:v>
                </c:pt>
                <c:pt idx="25">
                  <c:v>1996</c:v>
                </c:pt>
                <c:pt idx="26">
                  <c:v>1997</c:v>
                </c:pt>
                <c:pt idx="27">
                  <c:v>1998</c:v>
                </c:pt>
                <c:pt idx="28">
                  <c:v>1999</c:v>
                </c:pt>
                <c:pt idx="29">
                  <c:v>2000</c:v>
                </c:pt>
                <c:pt idx="30">
                  <c:v>2001</c:v>
                </c:pt>
                <c:pt idx="31">
                  <c:v>2002</c:v>
                </c:pt>
                <c:pt idx="32">
                  <c:v>2003</c:v>
                </c:pt>
                <c:pt idx="33">
                  <c:v>2004</c:v>
                </c:pt>
                <c:pt idx="34">
                  <c:v>2005</c:v>
                </c:pt>
                <c:pt idx="35">
                  <c:v>2006</c:v>
                </c:pt>
                <c:pt idx="36">
                  <c:v>2007</c:v>
                </c:pt>
                <c:pt idx="37">
                  <c:v>2008</c:v>
                </c:pt>
              </c:numCache>
            </c:numRef>
          </c:cat>
          <c:val>
            <c:numRef>
              <c:f>Sheet1!$B$2:$AM$2</c:f>
              <c:numCache>
                <c:formatCode>General</c:formatCode>
                <c:ptCount val="38"/>
                <c:pt idx="0">
                  <c:v>5.6</c:v>
                </c:pt>
                <c:pt idx="1">
                  <c:v>5.8</c:v>
                </c:pt>
                <c:pt idx="2">
                  <c:v>5.3</c:v>
                </c:pt>
                <c:pt idx="3">
                  <c:v>7.2</c:v>
                </c:pt>
                <c:pt idx="4">
                  <c:v>9.6</c:v>
                </c:pt>
                <c:pt idx="5">
                  <c:v>9.2000000000000011</c:v>
                </c:pt>
                <c:pt idx="6">
                  <c:v>8.9</c:v>
                </c:pt>
                <c:pt idx="7">
                  <c:v>7.3</c:v>
                </c:pt>
                <c:pt idx="8">
                  <c:v>7.3</c:v>
                </c:pt>
                <c:pt idx="9">
                  <c:v>8.4</c:v>
                </c:pt>
                <c:pt idx="10">
                  <c:v>6.2</c:v>
                </c:pt>
                <c:pt idx="11">
                  <c:v>5.5</c:v>
                </c:pt>
                <c:pt idx="12">
                  <c:v>4.5</c:v>
                </c:pt>
                <c:pt idx="13">
                  <c:v>3.6</c:v>
                </c:pt>
                <c:pt idx="14">
                  <c:v>3.5</c:v>
                </c:pt>
                <c:pt idx="15">
                  <c:v>2.8</c:v>
                </c:pt>
                <c:pt idx="16">
                  <c:v>1.5</c:v>
                </c:pt>
                <c:pt idx="17">
                  <c:v>1.4</c:v>
                </c:pt>
                <c:pt idx="18">
                  <c:v>2.1</c:v>
                </c:pt>
                <c:pt idx="19">
                  <c:v>2.7</c:v>
                </c:pt>
                <c:pt idx="20">
                  <c:v>5.0999999999999996</c:v>
                </c:pt>
                <c:pt idx="21">
                  <c:v>11.8</c:v>
                </c:pt>
                <c:pt idx="22">
                  <c:v>30.6</c:v>
                </c:pt>
                <c:pt idx="23">
                  <c:v>72.099999999999994</c:v>
                </c:pt>
                <c:pt idx="24">
                  <c:v>148.9</c:v>
                </c:pt>
                <c:pt idx="25">
                  <c:v>209.7</c:v>
                </c:pt>
                <c:pt idx="26">
                  <c:v>199.1</c:v>
                </c:pt>
                <c:pt idx="27">
                  <c:v>164.1</c:v>
                </c:pt>
                <c:pt idx="28">
                  <c:v>130.5</c:v>
                </c:pt>
                <c:pt idx="29">
                  <c:v>104.3</c:v>
                </c:pt>
                <c:pt idx="30">
                  <c:v>80.599999999999994</c:v>
                </c:pt>
                <c:pt idx="31">
                  <c:v>58.8</c:v>
                </c:pt>
                <c:pt idx="32">
                  <c:v>48.7</c:v>
                </c:pt>
                <c:pt idx="33">
                  <c:v>41.1</c:v>
                </c:pt>
                <c:pt idx="34">
                  <c:v>32.700000000000003</c:v>
                </c:pt>
                <c:pt idx="35">
                  <c:v>27.1</c:v>
                </c:pt>
                <c:pt idx="36">
                  <c:v>22.5</c:v>
                </c:pt>
                <c:pt idx="37">
                  <c:v>19</c:v>
                </c:pt>
              </c:numCache>
            </c:numRef>
          </c:val>
          <c:shape val="coneToMax"/>
          <c:extLst>
            <c:ext xmlns:c16="http://schemas.microsoft.com/office/drawing/2014/chart" uri="{C3380CC4-5D6E-409C-BE32-E72D297353CC}">
              <c16:uniqueId val="{00000026-058B-43DE-B2CC-2288CD0742D2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spPr>
            <a:solidFill>
              <a:schemeClr val="accent2"/>
            </a:solidFill>
            <a:ln w="14260">
              <a:solidFill>
                <a:schemeClr val="tx1"/>
              </a:solidFill>
              <a:prstDash val="solid"/>
            </a:ln>
          </c:spPr>
          <c:invertIfNegative val="0"/>
          <c:dLbls>
            <c:spPr>
              <a:noFill/>
              <a:ln w="28519">
                <a:noFill/>
              </a:ln>
            </c:spPr>
            <c:txPr>
              <a:bodyPr/>
              <a:lstStyle/>
              <a:p>
                <a:pPr>
                  <a:defRPr sz="1095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ru-BY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Sheet1!$B$1:$AM$1</c:f>
              <c:numCache>
                <c:formatCode>General</c:formatCode>
                <c:ptCount val="38"/>
                <c:pt idx="0">
                  <c:v>1971</c:v>
                </c:pt>
                <c:pt idx="1">
                  <c:v>1972</c:v>
                </c:pt>
                <c:pt idx="2">
                  <c:v>1973</c:v>
                </c:pt>
                <c:pt idx="3">
                  <c:v>1974</c:v>
                </c:pt>
                <c:pt idx="4">
                  <c:v>1975</c:v>
                </c:pt>
                <c:pt idx="5">
                  <c:v>1976</c:v>
                </c:pt>
                <c:pt idx="6">
                  <c:v>1977</c:v>
                </c:pt>
                <c:pt idx="7">
                  <c:v>1978</c:v>
                </c:pt>
                <c:pt idx="8">
                  <c:v>1979</c:v>
                </c:pt>
                <c:pt idx="9">
                  <c:v>1980</c:v>
                </c:pt>
                <c:pt idx="10">
                  <c:v>1981</c:v>
                </c:pt>
                <c:pt idx="11">
                  <c:v>1982</c:v>
                </c:pt>
                <c:pt idx="12">
                  <c:v>1983</c:v>
                </c:pt>
                <c:pt idx="13">
                  <c:v>1984</c:v>
                </c:pt>
                <c:pt idx="14">
                  <c:v>1985</c:v>
                </c:pt>
                <c:pt idx="15">
                  <c:v>1986</c:v>
                </c:pt>
                <c:pt idx="16">
                  <c:v>1987</c:v>
                </c:pt>
                <c:pt idx="17">
                  <c:v>1988</c:v>
                </c:pt>
                <c:pt idx="18">
                  <c:v>1989</c:v>
                </c:pt>
                <c:pt idx="19">
                  <c:v>1990</c:v>
                </c:pt>
                <c:pt idx="20">
                  <c:v>1991</c:v>
                </c:pt>
                <c:pt idx="21">
                  <c:v>1992</c:v>
                </c:pt>
                <c:pt idx="22">
                  <c:v>1993</c:v>
                </c:pt>
                <c:pt idx="23">
                  <c:v>1994</c:v>
                </c:pt>
                <c:pt idx="24">
                  <c:v>1995</c:v>
                </c:pt>
                <c:pt idx="25">
                  <c:v>1996</c:v>
                </c:pt>
                <c:pt idx="26">
                  <c:v>1997</c:v>
                </c:pt>
                <c:pt idx="27">
                  <c:v>1998</c:v>
                </c:pt>
                <c:pt idx="28">
                  <c:v>1999</c:v>
                </c:pt>
                <c:pt idx="29">
                  <c:v>2000</c:v>
                </c:pt>
                <c:pt idx="30">
                  <c:v>2001</c:v>
                </c:pt>
                <c:pt idx="31">
                  <c:v>2002</c:v>
                </c:pt>
                <c:pt idx="32">
                  <c:v>2003</c:v>
                </c:pt>
                <c:pt idx="33">
                  <c:v>2004</c:v>
                </c:pt>
                <c:pt idx="34">
                  <c:v>2005</c:v>
                </c:pt>
                <c:pt idx="35">
                  <c:v>2006</c:v>
                </c:pt>
                <c:pt idx="36">
                  <c:v>2007</c:v>
                </c:pt>
                <c:pt idx="37">
                  <c:v>2008</c:v>
                </c:pt>
              </c:numCache>
            </c:numRef>
          </c:cat>
          <c:val>
            <c:numRef>
              <c:f>Sheet1!$B$3:$AM$3</c:f>
              <c:numCache>
                <c:formatCode>General</c:formatCode>
                <c:ptCount val="38"/>
              </c:numCache>
            </c:numRef>
          </c:val>
          <c:shape val="coneToMax"/>
          <c:extLst>
            <c:ext xmlns:c16="http://schemas.microsoft.com/office/drawing/2014/chart" uri="{C3380CC4-5D6E-409C-BE32-E72D297353CC}">
              <c16:uniqueId val="{00000027-058B-43DE-B2CC-2288CD0742D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0"/>
        <c:gapDepth val="0"/>
        <c:shape val="cone"/>
        <c:axId val="76528640"/>
        <c:axId val="76595584"/>
        <c:axId val="76546496"/>
      </c:bar3DChart>
      <c:catAx>
        <c:axId val="765286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565">
            <a:solidFill>
              <a:schemeClr val="tx1"/>
            </a:solidFill>
            <a:prstDash val="solid"/>
          </a:ln>
        </c:spPr>
        <c:txPr>
          <a:bodyPr rot="-5400000" vert="horz"/>
          <a:lstStyle/>
          <a:p>
            <a:pPr>
              <a:defRPr sz="1347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ru-BY"/>
          </a:p>
        </c:txPr>
        <c:crossAx val="76595584"/>
        <c:crosses val="autoZero"/>
        <c:auto val="1"/>
        <c:lblAlgn val="ctr"/>
        <c:lblOffset val="100"/>
        <c:tickLblSkip val="2"/>
        <c:tickMarkSkip val="1"/>
        <c:noMultiLvlLbl val="1"/>
      </c:catAx>
      <c:valAx>
        <c:axId val="76595584"/>
        <c:scaling>
          <c:orientation val="minMax"/>
        </c:scaling>
        <c:delete val="1"/>
        <c:axPos val="r"/>
        <c:numFmt formatCode="General" sourceLinked="1"/>
        <c:majorTickMark val="out"/>
        <c:minorTickMark val="none"/>
        <c:tickLblPos val="none"/>
        <c:crossAx val="76528640"/>
        <c:crosses val="max"/>
        <c:crossBetween val="between"/>
      </c:valAx>
      <c:serAx>
        <c:axId val="76546496"/>
        <c:scaling>
          <c:orientation val="minMax"/>
        </c:scaling>
        <c:delete val="1"/>
        <c:axPos val="b"/>
        <c:majorTickMark val="out"/>
        <c:minorTickMark val="none"/>
        <c:tickLblPos val="none"/>
        <c:crossAx val="76595584"/>
        <c:crosses val="autoZero"/>
      </c:serAx>
      <c:spPr>
        <a:gradFill rotWithShape="0">
          <a:gsLst>
            <a:gs pos="0">
              <a:srgbClr val="CCFFFF">
                <a:gamma/>
                <a:shade val="46275"/>
                <a:invGamma/>
              </a:srgbClr>
            </a:gs>
            <a:gs pos="50000">
              <a:srgbClr val="CCFFFF"/>
            </a:gs>
            <a:gs pos="100000">
              <a:srgbClr val="CCFFFF">
                <a:gamma/>
                <a:shade val="46275"/>
                <a:invGamma/>
              </a:srgbClr>
            </a:gs>
          </a:gsLst>
          <a:lin ang="5400000" scaled="1"/>
        </a:gradFill>
        <a:ln w="28519">
          <a:noFill/>
        </a:ln>
      </c:spPr>
    </c:plotArea>
    <c:plotVisOnly val="1"/>
    <c:dispBlanksAs val="gap"/>
    <c:showDLblsOverMax val="0"/>
  </c:chart>
  <c:spPr>
    <a:solidFill>
      <a:srgbClr val="FFFFFF"/>
    </a:solidFill>
    <a:ln w="14260">
      <a:solidFill>
        <a:schemeClr val="tx1"/>
      </a:solidFill>
      <a:prstDash val="solid"/>
    </a:ln>
  </c:spPr>
  <c:txPr>
    <a:bodyPr/>
    <a:lstStyle/>
    <a:p>
      <a:pPr>
        <a:defRPr sz="1039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BY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7660626029654084E-2"/>
          <c:y val="0.17174515235457091"/>
          <c:w val="0.92586490939044486"/>
          <c:h val="0.61495844875346262"/>
        </c:manualLayout>
      </c:layout>
      <c:pie3DChart>
        <c:varyColors val="1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chemeClr val="accent1"/>
            </a:solidFill>
            <a:ln w="8484">
              <a:solidFill>
                <a:schemeClr val="tx1"/>
              </a:solidFill>
              <a:prstDash val="solid"/>
            </a:ln>
          </c:spPr>
          <c:dPt>
            <c:idx val="0"/>
            <c:bubble3D val="0"/>
            <c:spPr>
              <a:solidFill>
                <a:srgbClr val="800080"/>
              </a:solidFill>
              <a:ln w="8484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0-9CDA-47C6-B9A2-3A99E53C9A56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8484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1-9CDA-47C6-B9A2-3A99E53C9A56}"/>
              </c:ext>
            </c:extLst>
          </c:dPt>
          <c:dPt>
            <c:idx val="2"/>
            <c:bubble3D val="0"/>
            <c:spPr>
              <a:solidFill>
                <a:srgbClr val="FF99CC"/>
              </a:solidFill>
              <a:ln w="8484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2-9CDA-47C6-B9A2-3A99E53C9A56}"/>
              </c:ext>
            </c:extLst>
          </c:dPt>
          <c:dPt>
            <c:idx val="3"/>
            <c:bubble3D val="0"/>
            <c:spPr>
              <a:solidFill>
                <a:schemeClr val="folHlink"/>
              </a:solidFill>
              <a:ln w="8484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3-9CDA-47C6-B9A2-3A99E53C9A56}"/>
              </c:ext>
            </c:extLst>
          </c:dPt>
          <c:dLbls>
            <c:dLbl>
              <c:idx val="0"/>
              <c:layout>
                <c:manualLayout>
                  <c:x val="-3.9208959254209225E-2"/>
                  <c:y val="-0.13697593067530894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CDA-47C6-B9A2-3A99E53C9A56}"/>
                </c:ext>
              </c:extLst>
            </c:dLbl>
            <c:dLbl>
              <c:idx val="1"/>
              <c:layout>
                <c:manualLayout>
                  <c:x val="5.0958099175690439E-3"/>
                  <c:y val="0.10008962777405225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CDA-47C6-B9A2-3A99E53C9A56}"/>
                </c:ext>
              </c:extLst>
            </c:dLbl>
            <c:dLbl>
              <c:idx val="2"/>
              <c:layout>
                <c:manualLayout>
                  <c:x val="1.1532125205930884E-2"/>
                  <c:y val="0.18353607389244336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CDA-47C6-B9A2-3A99E53C9A56}"/>
                </c:ext>
              </c:extLst>
            </c:dLbl>
            <c:numFmt formatCode="0%" sourceLinked="0"/>
            <c:spPr>
              <a:noFill/>
              <a:ln w="16967">
                <a:noFill/>
              </a:ln>
            </c:spPr>
            <c:txPr>
              <a:bodyPr/>
              <a:lstStyle/>
              <a:p>
                <a:pPr>
                  <a:defRPr sz="1536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ru-BY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Sheet1!$B$1:$E$1</c:f>
              <c:strCache>
                <c:ptCount val="3"/>
                <c:pt idx="0">
                  <c:v>Школы</c:v>
                </c:pt>
                <c:pt idx="1">
                  <c:v>ССУЗы</c:v>
                </c:pt>
                <c:pt idx="2">
                  <c:v>ВУЗы</c:v>
                </c:pt>
              </c:strCache>
            </c:strRef>
          </c:cat>
          <c:val>
            <c:numRef>
              <c:f>Sheet1!$B$2:$E$2</c:f>
              <c:numCache>
                <c:formatCode>General</c:formatCode>
                <c:ptCount val="4"/>
                <c:pt idx="0">
                  <c:v>33</c:v>
                </c:pt>
                <c:pt idx="1">
                  <c:v>96</c:v>
                </c:pt>
                <c:pt idx="2">
                  <c:v>137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CDA-47C6-B9A2-3A99E53C9A56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spPr>
            <a:solidFill>
              <a:schemeClr val="accent2"/>
            </a:solidFill>
            <a:ln w="8484">
              <a:solidFill>
                <a:schemeClr val="tx1"/>
              </a:solidFill>
              <a:prstDash val="solid"/>
            </a:ln>
          </c:spPr>
          <c:dPt>
            <c:idx val="0"/>
            <c:bubble3D val="0"/>
            <c:spPr>
              <a:solidFill>
                <a:schemeClr val="accent1"/>
              </a:solidFill>
              <a:ln w="8484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5-9CDA-47C6-B9A2-3A99E53C9A56}"/>
              </c:ext>
            </c:extLst>
          </c:dPt>
          <c:dPt>
            <c:idx val="2"/>
            <c:bubble3D val="0"/>
            <c:spPr>
              <a:solidFill>
                <a:schemeClr val="hlink"/>
              </a:solidFill>
              <a:ln w="8484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6-9CDA-47C6-B9A2-3A99E53C9A56}"/>
              </c:ext>
            </c:extLst>
          </c:dPt>
          <c:dPt>
            <c:idx val="3"/>
            <c:bubble3D val="0"/>
            <c:spPr>
              <a:solidFill>
                <a:schemeClr val="folHlink"/>
              </a:solidFill>
              <a:ln w="8484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7-9CDA-47C6-B9A2-3A99E53C9A56}"/>
              </c:ext>
            </c:extLst>
          </c:dPt>
          <c:cat>
            <c:strRef>
              <c:f>Sheet1!$B$1:$E$1</c:f>
              <c:strCache>
                <c:ptCount val="3"/>
                <c:pt idx="0">
                  <c:v>Школы</c:v>
                </c:pt>
                <c:pt idx="1">
                  <c:v>ССУЗы</c:v>
                </c:pt>
                <c:pt idx="2">
                  <c:v>ВУЗы</c:v>
                </c:pt>
              </c:strCache>
            </c:strRef>
          </c:cat>
          <c:val>
            <c:numRef>
              <c:f>Sheet1!$B$3:$E$3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08-9CDA-47C6-B9A2-3A99E53C9A56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</c:strCache>
            </c:strRef>
          </c:tx>
          <c:spPr>
            <a:solidFill>
              <a:schemeClr val="hlink"/>
            </a:solidFill>
            <a:ln w="8484">
              <a:solidFill>
                <a:schemeClr val="tx1"/>
              </a:solidFill>
              <a:prstDash val="solid"/>
            </a:ln>
          </c:spPr>
          <c:dPt>
            <c:idx val="0"/>
            <c:bubble3D val="0"/>
            <c:spPr>
              <a:solidFill>
                <a:schemeClr val="accent1"/>
              </a:solidFill>
              <a:ln w="8484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9-9CDA-47C6-B9A2-3A99E53C9A56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8484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A-9CDA-47C6-B9A2-3A99E53C9A56}"/>
              </c:ext>
            </c:extLst>
          </c:dPt>
          <c:dPt>
            <c:idx val="3"/>
            <c:bubble3D val="0"/>
            <c:spPr>
              <a:solidFill>
                <a:schemeClr val="folHlink"/>
              </a:solidFill>
              <a:ln w="8484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B-9CDA-47C6-B9A2-3A99E53C9A56}"/>
              </c:ext>
            </c:extLst>
          </c:dPt>
          <c:cat>
            <c:strRef>
              <c:f>Sheet1!$B$1:$E$1</c:f>
              <c:strCache>
                <c:ptCount val="3"/>
                <c:pt idx="0">
                  <c:v>Школы</c:v>
                </c:pt>
                <c:pt idx="1">
                  <c:v>ССУЗы</c:v>
                </c:pt>
                <c:pt idx="2">
                  <c:v>ВУЗы</c:v>
                </c:pt>
              </c:strCache>
            </c:strRef>
          </c:cat>
          <c:val>
            <c:numRef>
              <c:f>Sheet1!$B$4:$E$4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0C-9CDA-47C6-B9A2-3A99E53C9A5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8484">
          <a:solidFill>
            <a:srgbClr val="FFFFFF"/>
          </a:solidFill>
          <a:prstDash val="solid"/>
        </a:ln>
      </c:spPr>
    </c:plotArea>
    <c:legend>
      <c:legendPos val="b"/>
      <c:legendEntry>
        <c:idx val="3"/>
        <c:delete val="1"/>
      </c:legendEntry>
      <c:layout>
        <c:manualLayout>
          <c:xMode val="edge"/>
          <c:yMode val="edge"/>
          <c:x val="6.7545304777594697E-2"/>
          <c:y val="0.88642659279778357"/>
          <c:w val="0.90774299835255368"/>
          <c:h val="0.10526315789473686"/>
        </c:manualLayout>
      </c:layout>
      <c:overlay val="0"/>
      <c:spPr>
        <a:noFill/>
        <a:ln w="2121">
          <a:solidFill>
            <a:schemeClr val="tx1"/>
          </a:solidFill>
          <a:prstDash val="solid"/>
        </a:ln>
      </c:spPr>
      <c:txPr>
        <a:bodyPr/>
        <a:lstStyle/>
        <a:p>
          <a:pPr>
            <a:defRPr sz="1106" b="1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ru-BY"/>
        </a:p>
      </c:txPr>
    </c:legend>
    <c:plotVisOnly val="1"/>
    <c:dispBlanksAs val="zero"/>
    <c:showDLblsOverMax val="0"/>
  </c:chart>
  <c:spPr>
    <a:solidFill>
      <a:srgbClr val="FFFFFF"/>
    </a:solidFill>
    <a:ln>
      <a:noFill/>
    </a:ln>
  </c:spPr>
  <c:txPr>
    <a:bodyPr/>
    <a:lstStyle/>
    <a:p>
      <a:pPr>
        <a:defRPr sz="1035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BY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25"/>
      <c:hPercent val="50"/>
      <c:rotY val="19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2063492063492569E-2"/>
          <c:y val="0.19856459330143544"/>
          <c:w val="0.84444444444444622"/>
          <c:h val="0.61961722488038273"/>
        </c:manualLayout>
      </c:layout>
      <c:pie3DChart>
        <c:varyColors val="1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chemeClr val="accent1"/>
            </a:solidFill>
            <a:ln w="16503">
              <a:noFill/>
            </a:ln>
          </c:spPr>
          <c:dPt>
            <c:idx val="0"/>
            <c:bubble3D val="0"/>
            <c:spPr>
              <a:gradFill rotWithShape="0">
                <a:gsLst>
                  <a:gs pos="0">
                    <a:srgbClr val="FF00FF">
                      <a:gamma/>
                      <a:shade val="46275"/>
                      <a:invGamma/>
                    </a:srgbClr>
                  </a:gs>
                  <a:gs pos="100000">
                    <a:srgbClr val="FF00FF"/>
                  </a:gs>
                </a:gsLst>
                <a:lin ang="5400000" scaled="1"/>
              </a:gradFill>
              <a:ln w="16503">
                <a:noFill/>
              </a:ln>
            </c:spPr>
            <c:extLst>
              <c:ext xmlns:c16="http://schemas.microsoft.com/office/drawing/2014/chart" uri="{C3380CC4-5D6E-409C-BE32-E72D297353CC}">
                <c16:uniqueId val="{00000000-4145-4056-B246-F7512383D721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6503">
                <a:noFill/>
              </a:ln>
            </c:spPr>
            <c:extLst>
              <c:ext xmlns:c16="http://schemas.microsoft.com/office/drawing/2014/chart" uri="{C3380CC4-5D6E-409C-BE32-E72D297353CC}">
                <c16:uniqueId val="{00000001-4145-4056-B246-F7512383D721}"/>
              </c:ext>
            </c:extLst>
          </c:dPt>
          <c:dPt>
            <c:idx val="2"/>
            <c:bubble3D val="0"/>
            <c:spPr>
              <a:gradFill rotWithShape="0">
                <a:gsLst>
                  <a:gs pos="0">
                    <a:srgbClr val="FFFF00">
                      <a:gamma/>
                      <a:shade val="46275"/>
                      <a:invGamma/>
                    </a:srgbClr>
                  </a:gs>
                  <a:gs pos="100000">
                    <a:srgbClr val="FFFF00"/>
                  </a:gs>
                </a:gsLst>
                <a:lin ang="5400000" scaled="1"/>
              </a:gradFill>
              <a:ln w="16503">
                <a:noFill/>
              </a:ln>
            </c:spPr>
            <c:extLst>
              <c:ext xmlns:c16="http://schemas.microsoft.com/office/drawing/2014/chart" uri="{C3380CC4-5D6E-409C-BE32-E72D297353CC}">
                <c16:uniqueId val="{00000002-4145-4056-B246-F7512383D721}"/>
              </c:ext>
            </c:extLst>
          </c:dPt>
          <c:dPt>
            <c:idx val="3"/>
            <c:bubble3D val="0"/>
            <c:spPr>
              <a:gradFill rotWithShape="0">
                <a:gsLst>
                  <a:gs pos="0">
                    <a:srgbClr val="008080">
                      <a:gamma/>
                      <a:shade val="46275"/>
                      <a:invGamma/>
                    </a:srgbClr>
                  </a:gs>
                  <a:gs pos="100000">
                    <a:srgbClr val="008080"/>
                  </a:gs>
                </a:gsLst>
                <a:lin ang="5400000" scaled="1"/>
              </a:gradFill>
              <a:ln w="16503">
                <a:noFill/>
              </a:ln>
            </c:spPr>
            <c:extLst>
              <c:ext xmlns:c16="http://schemas.microsoft.com/office/drawing/2014/chart" uri="{C3380CC4-5D6E-409C-BE32-E72D297353CC}">
                <c16:uniqueId val="{00000003-4145-4056-B246-F7512383D721}"/>
              </c:ext>
            </c:extLst>
          </c:dPt>
          <c:dLbls>
            <c:numFmt formatCode="0.0%" sourceLinked="0"/>
            <c:spPr>
              <a:solidFill>
                <a:schemeClr val="bg1"/>
              </a:solidFill>
              <a:ln w="16503">
                <a:noFill/>
              </a:ln>
            </c:spPr>
            <c:txPr>
              <a:bodyPr/>
              <a:lstStyle/>
              <a:p>
                <a:pPr>
                  <a:defRPr sz="1170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ru-BY"/>
              </a:p>
            </c:txPr>
            <c:dLblPos val="out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Sheet1!$B$1:$E$1</c:f>
              <c:strCache>
                <c:ptCount val="4"/>
                <c:pt idx="0">
                  <c:v>0-14 лет</c:v>
                </c:pt>
                <c:pt idx="1">
                  <c:v>15-17 лет</c:v>
                </c:pt>
                <c:pt idx="2">
                  <c:v>18-19 лет</c:v>
                </c:pt>
                <c:pt idx="3">
                  <c:v>20-29 лет</c:v>
                </c:pt>
              </c:strCache>
            </c:strRef>
          </c:cat>
          <c:val>
            <c:numRef>
              <c:f>Sheet1!$B$2:$E$2</c:f>
              <c:numCache>
                <c:formatCode>General</c:formatCode>
                <c:ptCount val="4"/>
                <c:pt idx="0">
                  <c:v>1</c:v>
                </c:pt>
                <c:pt idx="1">
                  <c:v>47</c:v>
                </c:pt>
                <c:pt idx="2">
                  <c:v>107</c:v>
                </c:pt>
                <c:pt idx="3">
                  <c:v>111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145-4056-B246-F7512383D721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spPr>
            <a:solidFill>
              <a:schemeClr val="accent2"/>
            </a:solidFill>
            <a:ln w="8252">
              <a:solidFill>
                <a:schemeClr val="tx1"/>
              </a:solidFill>
              <a:prstDash val="solid"/>
            </a:ln>
          </c:spPr>
          <c:dPt>
            <c:idx val="0"/>
            <c:bubble3D val="0"/>
            <c:spPr>
              <a:solidFill>
                <a:schemeClr val="accent1"/>
              </a:solidFill>
              <a:ln w="8252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5-4145-4056-B246-F7512383D721}"/>
              </c:ext>
            </c:extLst>
          </c:dPt>
          <c:dPt>
            <c:idx val="2"/>
            <c:bubble3D val="0"/>
            <c:spPr>
              <a:solidFill>
                <a:schemeClr val="hlink"/>
              </a:solidFill>
              <a:ln w="8252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6-4145-4056-B246-F7512383D721}"/>
              </c:ext>
            </c:extLst>
          </c:dPt>
          <c:dPt>
            <c:idx val="3"/>
            <c:bubble3D val="0"/>
            <c:spPr>
              <a:solidFill>
                <a:schemeClr val="folHlink"/>
              </a:solidFill>
              <a:ln w="8252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7-4145-4056-B246-F7512383D721}"/>
              </c:ext>
            </c:extLst>
          </c:dPt>
          <c:dLbls>
            <c:spPr>
              <a:noFill/>
              <a:ln w="16503">
                <a:noFill/>
              </a:ln>
            </c:spPr>
            <c:txPr>
              <a:bodyPr/>
              <a:lstStyle/>
              <a:p>
                <a:pPr>
                  <a:defRPr sz="650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ru-BY"/>
              </a:p>
            </c:txPr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Sheet1!$B$1:$E$1</c:f>
              <c:strCache>
                <c:ptCount val="4"/>
                <c:pt idx="0">
                  <c:v>0-14 лет</c:v>
                </c:pt>
                <c:pt idx="1">
                  <c:v>15-17 лет</c:v>
                </c:pt>
                <c:pt idx="2">
                  <c:v>18-19 лет</c:v>
                </c:pt>
                <c:pt idx="3">
                  <c:v>20-29 лет</c:v>
                </c:pt>
              </c:strCache>
            </c:strRef>
          </c:cat>
          <c:val>
            <c:numRef>
              <c:f>Sheet1!$B$3:$E$3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08-4145-4056-B246-F7512383D721}"/>
            </c:ext>
          </c:extLst>
        </c:ser>
        <c:dLbls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 w="16503">
          <a:noFill/>
        </a:ln>
      </c:spPr>
    </c:plotArea>
    <c:legend>
      <c:legendPos val="b"/>
      <c:layout>
        <c:manualLayout>
          <c:xMode val="edge"/>
          <c:yMode val="edge"/>
          <c:x val="0.1079365079365083"/>
          <c:y val="0.91148325358851878"/>
          <c:w val="0.84603174603174602"/>
          <c:h val="7.8947368421052475E-2"/>
        </c:manualLayout>
      </c:layout>
      <c:overlay val="0"/>
      <c:spPr>
        <a:solidFill>
          <a:schemeClr val="bg1"/>
        </a:solidFill>
        <a:ln w="2063">
          <a:solidFill>
            <a:schemeClr val="tx1"/>
          </a:solidFill>
          <a:prstDash val="solid"/>
        </a:ln>
      </c:spPr>
      <c:txPr>
        <a:bodyPr/>
        <a:lstStyle/>
        <a:p>
          <a:pPr>
            <a:defRPr sz="955" b="1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ru-BY"/>
        </a:p>
      </c:txPr>
    </c:legend>
    <c:plotVisOnly val="1"/>
    <c:dispBlanksAs val="zero"/>
    <c:showDLblsOverMax val="0"/>
  </c:chart>
  <c:spPr>
    <a:solidFill>
      <a:srgbClr val="FFFFFF"/>
    </a:solidFill>
    <a:ln>
      <a:noFill/>
    </a:ln>
  </c:spPr>
  <c:txPr>
    <a:bodyPr/>
    <a:lstStyle/>
    <a:p>
      <a:pPr>
        <a:defRPr sz="650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BY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6190476190476197E-2"/>
          <c:y val="0.19664268585131894"/>
          <c:w val="0.85079365079365254"/>
          <c:h val="0.51079136690647564"/>
        </c:manualLayout>
      </c:layout>
      <c:pie3DChart>
        <c:varyColors val="1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chemeClr val="accent1"/>
            </a:solidFill>
            <a:ln w="9027">
              <a:solidFill>
                <a:schemeClr val="tx1"/>
              </a:solidFill>
              <a:prstDash val="solid"/>
            </a:ln>
          </c:spPr>
          <c:dPt>
            <c:idx val="0"/>
            <c:bubble3D val="0"/>
            <c:spPr>
              <a:solidFill>
                <a:srgbClr val="800080"/>
              </a:solidFill>
              <a:ln w="9027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0-919B-494B-BEFF-0973C9117ED4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9027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1-919B-494B-BEFF-0973C9117ED4}"/>
              </c:ext>
            </c:extLst>
          </c:dPt>
          <c:dPt>
            <c:idx val="2"/>
            <c:bubble3D val="0"/>
            <c:spPr>
              <a:solidFill>
                <a:srgbClr val="FF99CC"/>
              </a:solidFill>
              <a:ln w="9027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2-919B-494B-BEFF-0973C9117ED4}"/>
              </c:ext>
            </c:extLst>
          </c:dPt>
          <c:dPt>
            <c:idx val="3"/>
            <c:bubble3D val="0"/>
            <c:spPr>
              <a:solidFill>
                <a:schemeClr val="folHlink"/>
              </a:solidFill>
              <a:ln w="9027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3-919B-494B-BEFF-0973C9117ED4}"/>
              </c:ext>
            </c:extLst>
          </c:dPt>
          <c:dLbls>
            <c:dLbl>
              <c:idx val="0"/>
              <c:layout>
                <c:manualLayout>
                  <c:x val="-0.15450580671149064"/>
                  <c:y val="4.9243719337471403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19B-494B-BEFF-0973C9117ED4}"/>
                </c:ext>
              </c:extLst>
            </c:dLbl>
            <c:dLbl>
              <c:idx val="1"/>
              <c:layout>
                <c:manualLayout>
                  <c:x val="-0.19979728322237042"/>
                  <c:y val="-0.21442818339993708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19B-494B-BEFF-0973C9117ED4}"/>
                </c:ext>
              </c:extLst>
            </c:dLbl>
            <c:dLbl>
              <c:idx val="2"/>
              <c:layout>
                <c:manualLayout>
                  <c:x val="0.25088738418471507"/>
                  <c:y val="-0.1635714916202507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19B-494B-BEFF-0973C9117ED4}"/>
                </c:ext>
              </c:extLst>
            </c:dLbl>
            <c:numFmt formatCode="0%" sourceLinked="0"/>
            <c:spPr>
              <a:noFill/>
              <a:ln w="18053">
                <a:noFill/>
              </a:ln>
            </c:spPr>
            <c:txPr>
              <a:bodyPr/>
              <a:lstStyle/>
              <a:p>
                <a:pPr>
                  <a:defRPr sz="1279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ru-BY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Sheet1!$B$1:$E$1</c:f>
              <c:strCache>
                <c:ptCount val="3"/>
                <c:pt idx="0">
                  <c:v>Школы</c:v>
                </c:pt>
                <c:pt idx="1">
                  <c:v>ССУЗы</c:v>
                </c:pt>
                <c:pt idx="2">
                  <c:v>ВУЗы</c:v>
                </c:pt>
              </c:strCache>
            </c:strRef>
          </c:cat>
          <c:val>
            <c:numRef>
              <c:f>Sheet1!$B$2:$E$2</c:f>
              <c:numCache>
                <c:formatCode>General</c:formatCode>
                <c:ptCount val="4"/>
                <c:pt idx="0">
                  <c:v>184</c:v>
                </c:pt>
                <c:pt idx="1">
                  <c:v>283</c:v>
                </c:pt>
                <c:pt idx="2">
                  <c:v>490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19B-494B-BEFF-0973C9117ED4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spPr>
            <a:solidFill>
              <a:schemeClr val="accent2"/>
            </a:solidFill>
            <a:ln w="9027">
              <a:solidFill>
                <a:schemeClr val="tx1"/>
              </a:solidFill>
              <a:prstDash val="solid"/>
            </a:ln>
          </c:spPr>
          <c:dPt>
            <c:idx val="0"/>
            <c:bubble3D val="0"/>
            <c:spPr>
              <a:solidFill>
                <a:schemeClr val="accent1"/>
              </a:solidFill>
              <a:ln w="9027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5-919B-494B-BEFF-0973C9117ED4}"/>
              </c:ext>
            </c:extLst>
          </c:dPt>
          <c:dPt>
            <c:idx val="2"/>
            <c:bubble3D val="0"/>
            <c:spPr>
              <a:solidFill>
                <a:schemeClr val="hlink"/>
              </a:solidFill>
              <a:ln w="9027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6-919B-494B-BEFF-0973C9117ED4}"/>
              </c:ext>
            </c:extLst>
          </c:dPt>
          <c:dPt>
            <c:idx val="3"/>
            <c:bubble3D val="0"/>
            <c:spPr>
              <a:solidFill>
                <a:schemeClr val="folHlink"/>
              </a:solidFill>
              <a:ln w="9027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7-919B-494B-BEFF-0973C9117ED4}"/>
              </c:ext>
            </c:extLst>
          </c:dPt>
          <c:cat>
            <c:strRef>
              <c:f>Sheet1!$B$1:$E$1</c:f>
              <c:strCache>
                <c:ptCount val="3"/>
                <c:pt idx="0">
                  <c:v>Школы</c:v>
                </c:pt>
                <c:pt idx="1">
                  <c:v>ССУЗы</c:v>
                </c:pt>
                <c:pt idx="2">
                  <c:v>ВУЗы</c:v>
                </c:pt>
              </c:strCache>
            </c:strRef>
          </c:cat>
          <c:val>
            <c:numRef>
              <c:f>Sheet1!$B$3:$E$3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08-919B-494B-BEFF-0973C9117ED4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</c:strCache>
            </c:strRef>
          </c:tx>
          <c:spPr>
            <a:solidFill>
              <a:schemeClr val="hlink"/>
            </a:solidFill>
            <a:ln w="9027">
              <a:solidFill>
                <a:schemeClr val="tx1"/>
              </a:solidFill>
              <a:prstDash val="solid"/>
            </a:ln>
          </c:spPr>
          <c:dPt>
            <c:idx val="0"/>
            <c:bubble3D val="0"/>
            <c:spPr>
              <a:solidFill>
                <a:schemeClr val="accent1"/>
              </a:solidFill>
              <a:ln w="9027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9-919B-494B-BEFF-0973C9117ED4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9027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A-919B-494B-BEFF-0973C9117ED4}"/>
              </c:ext>
            </c:extLst>
          </c:dPt>
          <c:dPt>
            <c:idx val="3"/>
            <c:bubble3D val="0"/>
            <c:spPr>
              <a:solidFill>
                <a:schemeClr val="folHlink"/>
              </a:solidFill>
              <a:ln w="9027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B-919B-494B-BEFF-0973C9117ED4}"/>
              </c:ext>
            </c:extLst>
          </c:dPt>
          <c:cat>
            <c:strRef>
              <c:f>Sheet1!$B$1:$E$1</c:f>
              <c:strCache>
                <c:ptCount val="3"/>
                <c:pt idx="0">
                  <c:v>Школы</c:v>
                </c:pt>
                <c:pt idx="1">
                  <c:v>ССУЗы</c:v>
                </c:pt>
                <c:pt idx="2">
                  <c:v>ВУЗы</c:v>
                </c:pt>
              </c:strCache>
            </c:strRef>
          </c:cat>
          <c:val>
            <c:numRef>
              <c:f>Sheet1!$B$4:$E$4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0C-919B-494B-BEFF-0973C9117ED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9027">
          <a:solidFill>
            <a:srgbClr val="FFFFFF"/>
          </a:solidFill>
          <a:prstDash val="solid"/>
        </a:ln>
      </c:spPr>
    </c:plotArea>
    <c:legend>
      <c:legendPos val="b"/>
      <c:legendEntry>
        <c:idx val="3"/>
        <c:delete val="1"/>
      </c:legendEntry>
      <c:layout>
        <c:manualLayout>
          <c:xMode val="edge"/>
          <c:yMode val="edge"/>
          <c:x val="8.4126984126984244E-2"/>
          <c:y val="0.9016786570743428"/>
          <c:w val="0.84444444444444622"/>
          <c:h val="9.1127098321343386E-2"/>
        </c:manualLayout>
      </c:layout>
      <c:overlay val="0"/>
      <c:spPr>
        <a:noFill/>
        <a:ln w="2257">
          <a:solidFill>
            <a:schemeClr val="tx1"/>
          </a:solidFill>
          <a:prstDash val="solid"/>
        </a:ln>
      </c:spPr>
      <c:txPr>
        <a:bodyPr/>
        <a:lstStyle/>
        <a:p>
          <a:pPr>
            <a:defRPr sz="1176" b="1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ru-BY"/>
        </a:p>
      </c:txPr>
    </c:legend>
    <c:plotVisOnly val="1"/>
    <c:dispBlanksAs val="zero"/>
    <c:showDLblsOverMax val="0"/>
  </c:chart>
  <c:spPr>
    <a:solidFill>
      <a:srgbClr val="FFFFFF"/>
    </a:solidFill>
    <a:ln w="9027">
      <a:solidFill>
        <a:srgbClr val="FFFFFF"/>
      </a:solidFill>
      <a:prstDash val="solid"/>
    </a:ln>
  </c:spPr>
  <c:txPr>
    <a:bodyPr/>
    <a:lstStyle/>
    <a:p>
      <a:pPr>
        <a:defRPr sz="1279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BY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25"/>
      <c:hPercent val="50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2871046228710526"/>
          <c:y val="0.11764705882352942"/>
          <c:w val="0.60583941605839953"/>
          <c:h val="0.64973262032085743"/>
        </c:manualLayout>
      </c:layout>
      <c:pie3DChart>
        <c:varyColors val="1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chemeClr val="accent1"/>
            </a:solidFill>
            <a:ln w="15692">
              <a:noFill/>
            </a:ln>
          </c:spPr>
          <c:dPt>
            <c:idx val="0"/>
            <c:bubble3D val="0"/>
            <c:spPr>
              <a:gradFill rotWithShape="0">
                <a:gsLst>
                  <a:gs pos="0">
                    <a:srgbClr val="0000FF">
                      <a:gamma/>
                      <a:shade val="46275"/>
                      <a:invGamma/>
                    </a:srgbClr>
                  </a:gs>
                  <a:gs pos="100000">
                    <a:srgbClr val="0000FF"/>
                  </a:gs>
                </a:gsLst>
                <a:lin ang="5400000" scaled="1"/>
              </a:gradFill>
              <a:ln w="15692">
                <a:noFill/>
              </a:ln>
            </c:spPr>
            <c:extLst>
              <c:ext xmlns:c16="http://schemas.microsoft.com/office/drawing/2014/chart" uri="{C3380CC4-5D6E-409C-BE32-E72D297353CC}">
                <c16:uniqueId val="{00000000-9641-4BF5-80A2-EC2806CAEECE}"/>
              </c:ext>
            </c:extLst>
          </c:dPt>
          <c:dPt>
            <c:idx val="1"/>
            <c:bubble3D val="0"/>
            <c:spPr>
              <a:gradFill rotWithShape="0">
                <a:gsLst>
                  <a:gs pos="0">
                    <a:srgbClr val="FFFF00">
                      <a:gamma/>
                      <a:shade val="46275"/>
                      <a:invGamma/>
                    </a:srgbClr>
                  </a:gs>
                  <a:gs pos="100000">
                    <a:srgbClr val="FFFF00"/>
                  </a:gs>
                </a:gsLst>
                <a:lin ang="5400000" scaled="1"/>
              </a:gradFill>
              <a:ln w="15692">
                <a:noFill/>
              </a:ln>
            </c:spPr>
            <c:extLst>
              <c:ext xmlns:c16="http://schemas.microsoft.com/office/drawing/2014/chart" uri="{C3380CC4-5D6E-409C-BE32-E72D297353CC}">
                <c16:uniqueId val="{00000001-9641-4BF5-80A2-EC2806CAEECE}"/>
              </c:ext>
            </c:extLst>
          </c:dPt>
          <c:dPt>
            <c:idx val="2"/>
            <c:bubble3D val="0"/>
            <c:spPr>
              <a:gradFill rotWithShape="0">
                <a:gsLst>
                  <a:gs pos="0">
                    <a:srgbClr val="009999">
                      <a:gamma/>
                      <a:shade val="46275"/>
                      <a:invGamma/>
                    </a:srgbClr>
                  </a:gs>
                  <a:gs pos="100000">
                    <a:srgbClr val="009999"/>
                  </a:gs>
                </a:gsLst>
                <a:lin ang="5400000" scaled="1"/>
              </a:gradFill>
              <a:ln w="15692">
                <a:noFill/>
              </a:ln>
            </c:spPr>
            <c:extLst>
              <c:ext xmlns:c16="http://schemas.microsoft.com/office/drawing/2014/chart" uri="{C3380CC4-5D6E-409C-BE32-E72D297353CC}">
                <c16:uniqueId val="{00000002-9641-4BF5-80A2-EC2806CAEECE}"/>
              </c:ext>
            </c:extLst>
          </c:dPt>
          <c:dPt>
            <c:idx val="3"/>
            <c:bubble3D val="0"/>
            <c:spPr>
              <a:solidFill>
                <a:schemeClr val="folHlink"/>
              </a:solidFill>
              <a:ln w="15692">
                <a:noFill/>
              </a:ln>
            </c:spPr>
            <c:extLst>
              <c:ext xmlns:c16="http://schemas.microsoft.com/office/drawing/2014/chart" uri="{C3380CC4-5D6E-409C-BE32-E72D297353CC}">
                <c16:uniqueId val="{00000003-9641-4BF5-80A2-EC2806CAEECE}"/>
              </c:ext>
            </c:extLst>
          </c:dPt>
          <c:dLbls>
            <c:dLbl>
              <c:idx val="3"/>
              <c:numFmt formatCode="0%" sourceLinked="0"/>
              <c:spPr>
                <a:noFill/>
                <a:ln w="15692">
                  <a:noFill/>
                </a:ln>
              </c:spPr>
              <c:txPr>
                <a:bodyPr/>
                <a:lstStyle/>
                <a:p>
                  <a:pPr>
                    <a:defRPr sz="880" b="0" i="0" u="none" strike="noStrike" baseline="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BY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641-4BF5-80A2-EC2806CAEECE}"/>
                </c:ext>
              </c:extLst>
            </c:dLbl>
            <c:numFmt formatCode="0%" sourceLinked="0"/>
            <c:spPr>
              <a:noFill/>
              <a:ln w="15692">
                <a:noFill/>
              </a:ln>
            </c:spPr>
            <c:txPr>
              <a:bodyPr/>
              <a:lstStyle/>
              <a:p>
                <a:pPr>
                  <a:defRPr sz="1390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ru-BY"/>
              </a:p>
            </c:txPr>
            <c:dLblPos val="out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Sheet1!$B$1:$E$1</c:f>
              <c:strCache>
                <c:ptCount val="3"/>
                <c:pt idx="0">
                  <c:v>15-17 лет</c:v>
                </c:pt>
                <c:pt idx="1">
                  <c:v>18-19 лет</c:v>
                </c:pt>
                <c:pt idx="2">
                  <c:v>20-29 лет</c:v>
                </c:pt>
              </c:strCache>
            </c:strRef>
          </c:cat>
          <c:val>
            <c:numRef>
              <c:f>Sheet1!$B$2:$E$2</c:f>
              <c:numCache>
                <c:formatCode>General</c:formatCode>
                <c:ptCount val="4"/>
                <c:pt idx="0">
                  <c:v>123</c:v>
                </c:pt>
                <c:pt idx="1">
                  <c:v>313</c:v>
                </c:pt>
                <c:pt idx="2">
                  <c:v>521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641-4BF5-80A2-EC2806CAEECE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spPr>
            <a:solidFill>
              <a:schemeClr val="accent2"/>
            </a:solidFill>
            <a:ln w="7846">
              <a:solidFill>
                <a:schemeClr val="tx1"/>
              </a:solidFill>
              <a:prstDash val="solid"/>
            </a:ln>
          </c:spPr>
          <c:dPt>
            <c:idx val="0"/>
            <c:bubble3D val="0"/>
            <c:spPr>
              <a:solidFill>
                <a:schemeClr val="accent1"/>
              </a:solidFill>
              <a:ln w="7846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5-9641-4BF5-80A2-EC2806CAEECE}"/>
              </c:ext>
            </c:extLst>
          </c:dPt>
          <c:dPt>
            <c:idx val="2"/>
            <c:bubble3D val="0"/>
            <c:spPr>
              <a:solidFill>
                <a:schemeClr val="hlink"/>
              </a:solidFill>
              <a:ln w="7846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6-9641-4BF5-80A2-EC2806CAEECE}"/>
              </c:ext>
            </c:extLst>
          </c:dPt>
          <c:dPt>
            <c:idx val="3"/>
            <c:bubble3D val="0"/>
            <c:spPr>
              <a:solidFill>
                <a:schemeClr val="folHlink"/>
              </a:solidFill>
              <a:ln w="7846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7-9641-4BF5-80A2-EC2806CAEECE}"/>
              </c:ext>
            </c:extLst>
          </c:dPt>
          <c:dLbls>
            <c:spPr>
              <a:noFill/>
              <a:ln w="15692">
                <a:noFill/>
              </a:ln>
            </c:spPr>
            <c:txPr>
              <a:bodyPr/>
              <a:lstStyle/>
              <a:p>
                <a:pPr>
                  <a:defRPr sz="880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ru-BY"/>
              </a:p>
            </c:txPr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Sheet1!$B$1:$E$1</c:f>
              <c:strCache>
                <c:ptCount val="3"/>
                <c:pt idx="0">
                  <c:v>15-17 лет</c:v>
                </c:pt>
                <c:pt idx="1">
                  <c:v>18-19 лет</c:v>
                </c:pt>
                <c:pt idx="2">
                  <c:v>20-29 лет</c:v>
                </c:pt>
              </c:strCache>
            </c:strRef>
          </c:cat>
          <c:val>
            <c:numRef>
              <c:f>Sheet1!$B$3:$E$3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08-9641-4BF5-80A2-EC2806CAEECE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</c:strCache>
            </c:strRef>
          </c:tx>
          <c:spPr>
            <a:solidFill>
              <a:schemeClr val="hlink"/>
            </a:solidFill>
            <a:ln w="7846">
              <a:solidFill>
                <a:schemeClr val="tx1"/>
              </a:solidFill>
              <a:prstDash val="solid"/>
            </a:ln>
          </c:spPr>
          <c:dPt>
            <c:idx val="0"/>
            <c:bubble3D val="0"/>
            <c:spPr>
              <a:solidFill>
                <a:schemeClr val="accent1"/>
              </a:solidFill>
              <a:ln w="7846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9-9641-4BF5-80A2-EC2806CAEECE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7846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A-9641-4BF5-80A2-EC2806CAEECE}"/>
              </c:ext>
            </c:extLst>
          </c:dPt>
          <c:dPt>
            <c:idx val="3"/>
            <c:bubble3D val="0"/>
            <c:spPr>
              <a:solidFill>
                <a:schemeClr val="folHlink"/>
              </a:solidFill>
              <a:ln w="7846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B-9641-4BF5-80A2-EC2806CAEECE}"/>
              </c:ext>
            </c:extLst>
          </c:dPt>
          <c:dLbls>
            <c:spPr>
              <a:noFill/>
              <a:ln w="15692">
                <a:noFill/>
              </a:ln>
            </c:spPr>
            <c:txPr>
              <a:bodyPr/>
              <a:lstStyle/>
              <a:p>
                <a:pPr>
                  <a:defRPr sz="880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ru-BY"/>
              </a:p>
            </c:txPr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Sheet1!$B$1:$E$1</c:f>
              <c:strCache>
                <c:ptCount val="3"/>
                <c:pt idx="0">
                  <c:v>15-17 лет</c:v>
                </c:pt>
                <c:pt idx="1">
                  <c:v>18-19 лет</c:v>
                </c:pt>
                <c:pt idx="2">
                  <c:v>20-29 лет</c:v>
                </c:pt>
              </c:strCache>
            </c:strRef>
          </c:cat>
          <c:val>
            <c:numRef>
              <c:f>Sheet1!$B$4:$E$4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0C-9641-4BF5-80A2-EC2806CAEECE}"/>
            </c:ext>
          </c:extLst>
        </c:ser>
        <c:dLbls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 w="15692">
          <a:noFill/>
        </a:ln>
      </c:spPr>
    </c:plotArea>
    <c:legend>
      <c:legendPos val="b"/>
      <c:legendEntry>
        <c:idx val="3"/>
        <c:delete val="1"/>
      </c:legendEntry>
      <c:layout>
        <c:manualLayout>
          <c:xMode val="edge"/>
          <c:yMode val="edge"/>
          <c:x val="0.24330900243309056"/>
          <c:y val="0.84491978609625651"/>
          <c:w val="0.6082725060827251"/>
          <c:h val="0.14438502673796791"/>
        </c:manualLayout>
      </c:layout>
      <c:overlay val="0"/>
      <c:spPr>
        <a:solidFill>
          <a:schemeClr val="bg1"/>
        </a:solidFill>
        <a:ln w="1961">
          <a:solidFill>
            <a:schemeClr val="tx1"/>
          </a:solidFill>
          <a:prstDash val="solid"/>
        </a:ln>
      </c:spPr>
      <c:txPr>
        <a:bodyPr/>
        <a:lstStyle/>
        <a:p>
          <a:pPr>
            <a:defRPr sz="1022" b="1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ru-BY"/>
        </a:p>
      </c:txPr>
    </c:legend>
    <c:plotVisOnly val="1"/>
    <c:dispBlanksAs val="zero"/>
    <c:showDLblsOverMax val="0"/>
  </c:chart>
  <c:spPr>
    <a:solidFill>
      <a:srgbClr val="FFFFFF"/>
    </a:solidFill>
    <a:ln>
      <a:noFill/>
    </a:ln>
  </c:spPr>
  <c:txPr>
    <a:bodyPr/>
    <a:lstStyle/>
    <a:p>
      <a:pPr>
        <a:defRPr sz="556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BY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7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1186440677966104E-2"/>
          <c:y val="0.25420560747663529"/>
          <c:w val="0.65762711864407131"/>
          <c:h val="0.43177570093458045"/>
        </c:manualLayout>
      </c:layout>
      <c:pie3DChart>
        <c:varyColors val="1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chemeClr val="accent1"/>
            </a:solidFill>
            <a:ln w="12780">
              <a:solidFill>
                <a:schemeClr val="tx1"/>
              </a:solidFill>
              <a:prstDash val="solid"/>
            </a:ln>
          </c:spPr>
          <c:dPt>
            <c:idx val="0"/>
            <c:bubble3D val="0"/>
            <c:spPr>
              <a:solidFill>
                <a:srgbClr val="FF0000"/>
              </a:solidFill>
              <a:ln w="12780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0-F685-4B9D-A3DD-9B4B9172BC64}"/>
              </c:ext>
            </c:extLst>
          </c:dPt>
          <c:dPt>
            <c:idx val="1"/>
            <c:bubble3D val="0"/>
            <c:explosion val="7"/>
            <c:spPr>
              <a:solidFill>
                <a:srgbClr val="FF6600"/>
              </a:solidFill>
              <a:ln w="12780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1-F685-4B9D-A3DD-9B4B9172BC64}"/>
              </c:ext>
            </c:extLst>
          </c:dPt>
          <c:dPt>
            <c:idx val="2"/>
            <c:bubble3D val="0"/>
            <c:spPr>
              <a:solidFill>
                <a:srgbClr val="FFFF00"/>
              </a:solidFill>
              <a:ln w="12780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2-F685-4B9D-A3DD-9B4B9172BC64}"/>
              </c:ext>
            </c:extLst>
          </c:dPt>
          <c:dPt>
            <c:idx val="3"/>
            <c:bubble3D val="0"/>
            <c:spPr>
              <a:solidFill>
                <a:srgbClr val="00FF00"/>
              </a:solidFill>
              <a:ln w="12780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3-F685-4B9D-A3DD-9B4B9172BC64}"/>
              </c:ext>
            </c:extLst>
          </c:dPt>
          <c:dPt>
            <c:idx val="4"/>
            <c:bubble3D val="0"/>
            <c:spPr>
              <a:solidFill>
                <a:srgbClr val="00CCFF"/>
              </a:solidFill>
              <a:ln w="12780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4-F685-4B9D-A3DD-9B4B9172BC64}"/>
              </c:ext>
            </c:extLst>
          </c:dPt>
          <c:dPt>
            <c:idx val="5"/>
            <c:bubble3D val="0"/>
            <c:spPr>
              <a:solidFill>
                <a:srgbClr val="0000FF"/>
              </a:solidFill>
              <a:ln w="12780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5-F685-4B9D-A3DD-9B4B9172BC64}"/>
              </c:ext>
            </c:extLst>
          </c:dPt>
          <c:dPt>
            <c:idx val="6"/>
            <c:bubble3D val="0"/>
            <c:spPr>
              <a:solidFill>
                <a:srgbClr val="800080"/>
              </a:solidFill>
              <a:ln w="12780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6-F685-4B9D-A3DD-9B4B9172BC64}"/>
              </c:ext>
            </c:extLst>
          </c:dPt>
          <c:dPt>
            <c:idx val="7"/>
            <c:bubble3D val="0"/>
            <c:explosion val="14"/>
            <c:spPr>
              <a:solidFill>
                <a:srgbClr val="00FFFF"/>
              </a:solidFill>
              <a:ln w="12780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7-F685-4B9D-A3DD-9B4B9172BC64}"/>
              </c:ext>
            </c:extLst>
          </c:dPt>
          <c:dPt>
            <c:idx val="8"/>
            <c:bubble3D val="0"/>
            <c:spPr>
              <a:solidFill>
                <a:srgbClr val="FF00FF"/>
              </a:solidFill>
              <a:ln w="12780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8-F685-4B9D-A3DD-9B4B9172BC64}"/>
              </c:ext>
            </c:extLst>
          </c:dPt>
          <c:dPt>
            <c:idx val="9"/>
            <c:bubble3D val="0"/>
            <c:spPr>
              <a:solidFill>
                <a:srgbClr val="FF99CC"/>
              </a:solidFill>
              <a:ln w="12780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9-F685-4B9D-A3DD-9B4B9172BC64}"/>
              </c:ext>
            </c:extLst>
          </c:dPt>
          <c:dPt>
            <c:idx val="10"/>
            <c:bubble3D val="0"/>
            <c:explosion val="5"/>
            <c:spPr>
              <a:solidFill>
                <a:schemeClr val="hlink"/>
              </a:solidFill>
              <a:ln w="12780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A-F685-4B9D-A3DD-9B4B9172BC64}"/>
              </c:ext>
            </c:extLst>
          </c:dPt>
          <c:dLbls>
            <c:dLbl>
              <c:idx val="0"/>
              <c:layout>
                <c:manualLayout>
                  <c:x val="-6.5106161006202409E-2"/>
                  <c:y val="-6.0460643792364349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685-4B9D-A3DD-9B4B9172BC64}"/>
                </c:ext>
              </c:extLst>
            </c:dLbl>
            <c:dLbl>
              <c:idx val="1"/>
              <c:layout>
                <c:manualLayout>
                  <c:x val="9.4327059812627546E-3"/>
                  <c:y val="0.15287553102116191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685-4B9D-A3DD-9B4B9172BC64}"/>
                </c:ext>
              </c:extLst>
            </c:dLbl>
            <c:dLbl>
              <c:idx val="2"/>
              <c:layout>
                <c:manualLayout>
                  <c:x val="-6.913184890166916E-3"/>
                  <c:y val="7.2807642057064872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685-4B9D-A3DD-9B4B9172BC64}"/>
                </c:ext>
              </c:extLst>
            </c:dLbl>
            <c:dLbl>
              <c:idx val="3"/>
              <c:layout>
                <c:manualLayout>
                  <c:x val="-4.1575808832313335E-2"/>
                  <c:y val="2.7885808296915407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685-4B9D-A3DD-9B4B9172BC64}"/>
                </c:ext>
              </c:extLst>
            </c:dLbl>
            <c:dLbl>
              <c:idx val="4"/>
              <c:layout>
                <c:manualLayout>
                  <c:x val="1.4378989428835306E-2"/>
                  <c:y val="1.4045628926094338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F685-4B9D-A3DD-9B4B9172BC64}"/>
                </c:ext>
              </c:extLst>
            </c:dLbl>
            <c:dLbl>
              <c:idx val="5"/>
              <c:layout>
                <c:manualLayout>
                  <c:x val="9.7628778120503207E-3"/>
                  <c:y val="0.14694586700380391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685-4B9D-A3DD-9B4B9172BC64}"/>
                </c:ext>
              </c:extLst>
            </c:dLbl>
            <c:dLbl>
              <c:idx val="6"/>
              <c:layout>
                <c:manualLayout>
                  <c:x val="6.4771384628150531E-3"/>
                  <c:y val="4.6790042892094479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F685-4B9D-A3DD-9B4B9172BC64}"/>
                </c:ext>
              </c:extLst>
            </c:dLbl>
            <c:dLbl>
              <c:idx val="7"/>
              <c:layout>
                <c:manualLayout>
                  <c:x val="-9.8749196628463723E-2"/>
                  <c:y val="0.15088062613598105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F685-4B9D-A3DD-9B4B9172BC64}"/>
                </c:ext>
              </c:extLst>
            </c:dLbl>
            <c:dLbl>
              <c:idx val="8"/>
              <c:layout>
                <c:manualLayout>
                  <c:x val="-4.8739424711503533E-2"/>
                  <c:y val="4.6929010553048961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F685-4B9D-A3DD-9B4B9172BC64}"/>
                </c:ext>
              </c:extLst>
            </c:dLbl>
            <c:dLbl>
              <c:idx val="9"/>
              <c:layout>
                <c:manualLayout>
                  <c:x val="-5.4054755724568887E-2"/>
                  <c:y val="6.8107606847117599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F685-4B9D-A3DD-9B4B9172BC64}"/>
                </c:ext>
              </c:extLst>
            </c:dLbl>
            <c:dLbl>
              <c:idx val="10"/>
              <c:layout>
                <c:manualLayout>
                  <c:x val="-3.2133533870064117E-2"/>
                  <c:y val="-6.6302128785582462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F685-4B9D-A3DD-9B4B9172BC64}"/>
                </c:ext>
              </c:extLst>
            </c:dLbl>
            <c:numFmt formatCode="0.0%" sourceLinked="0"/>
            <c:spPr>
              <a:noFill/>
              <a:ln w="25561">
                <a:noFill/>
              </a:ln>
            </c:spPr>
            <c:txPr>
              <a:bodyPr rot="-2700000" vert="horz"/>
              <a:lstStyle/>
              <a:p>
                <a:pPr algn="ctr">
                  <a:defRPr sz="1434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ru-BY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Sheet1!$B$1:$M$1</c:f>
              <c:strCache>
                <c:ptCount val="11"/>
                <c:pt idx="0">
                  <c:v>Уреаплазмоз</c:v>
                </c:pt>
                <c:pt idx="1">
                  <c:v>Сифилис</c:v>
                </c:pt>
                <c:pt idx="2">
                  <c:v>Гонорея</c:v>
                </c:pt>
                <c:pt idx="3">
                  <c:v>Хламидийная инфекция</c:v>
                </c:pt>
                <c:pt idx="4">
                  <c:v>НГУ</c:v>
                </c:pt>
                <c:pt idx="5">
                  <c:v>Трихомониаз</c:v>
                </c:pt>
                <c:pt idx="6">
                  <c:v>Аногенитальные бородавки</c:v>
                </c:pt>
                <c:pt idx="7">
                  <c:v>Генитальный герпес</c:v>
                </c:pt>
                <c:pt idx="8">
                  <c:v>Кандидоз</c:v>
                </c:pt>
                <c:pt idx="9">
                  <c:v>Бактериальный вагиноз</c:v>
                </c:pt>
                <c:pt idx="10">
                  <c:v>Микоплазмоз</c:v>
                </c:pt>
              </c:strCache>
            </c:strRef>
          </c:cat>
          <c:val>
            <c:numRef>
              <c:f>Sheet1!$B$2:$M$2</c:f>
              <c:numCache>
                <c:formatCode>General</c:formatCode>
                <c:ptCount val="11"/>
                <c:pt idx="0">
                  <c:v>591</c:v>
                </c:pt>
                <c:pt idx="1">
                  <c:v>17</c:v>
                </c:pt>
                <c:pt idx="2">
                  <c:v>95</c:v>
                </c:pt>
                <c:pt idx="3">
                  <c:v>104</c:v>
                </c:pt>
                <c:pt idx="4">
                  <c:v>44</c:v>
                </c:pt>
                <c:pt idx="5">
                  <c:v>20</c:v>
                </c:pt>
                <c:pt idx="6">
                  <c:v>22</c:v>
                </c:pt>
                <c:pt idx="7">
                  <c:v>4</c:v>
                </c:pt>
                <c:pt idx="8">
                  <c:v>57</c:v>
                </c:pt>
                <c:pt idx="9">
                  <c:v>94</c:v>
                </c:pt>
                <c:pt idx="10">
                  <c:v>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F685-4B9D-A3DD-9B4B9172BC64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spPr>
            <a:solidFill>
              <a:schemeClr val="accent2"/>
            </a:solidFill>
            <a:ln w="12780">
              <a:solidFill>
                <a:schemeClr val="tx1"/>
              </a:solidFill>
              <a:prstDash val="solid"/>
            </a:ln>
          </c:spPr>
          <c:dPt>
            <c:idx val="0"/>
            <c:bubble3D val="0"/>
            <c:spPr>
              <a:solidFill>
                <a:schemeClr val="accent1"/>
              </a:solidFill>
              <a:ln w="12780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C-F685-4B9D-A3DD-9B4B9172BC64}"/>
              </c:ext>
            </c:extLst>
          </c:dPt>
          <c:dPt>
            <c:idx val="2"/>
            <c:bubble3D val="0"/>
            <c:spPr>
              <a:solidFill>
                <a:schemeClr val="hlink"/>
              </a:solidFill>
              <a:ln w="12780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D-F685-4B9D-A3DD-9B4B9172BC64}"/>
              </c:ext>
            </c:extLst>
          </c:dPt>
          <c:dPt>
            <c:idx val="3"/>
            <c:bubble3D val="0"/>
            <c:spPr>
              <a:solidFill>
                <a:schemeClr val="folHlink"/>
              </a:solidFill>
              <a:ln w="12780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E-F685-4B9D-A3DD-9B4B9172BC64}"/>
              </c:ext>
            </c:extLst>
          </c:dPt>
          <c:dPt>
            <c:idx val="4"/>
            <c:bubble3D val="0"/>
            <c:spPr>
              <a:solidFill>
                <a:schemeClr val="bg2"/>
              </a:solidFill>
              <a:ln w="12780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F-F685-4B9D-A3DD-9B4B9172BC64}"/>
              </c:ext>
            </c:extLst>
          </c:dPt>
          <c:dPt>
            <c:idx val="5"/>
            <c:bubble3D val="0"/>
            <c:spPr>
              <a:solidFill>
                <a:schemeClr val="tx2"/>
              </a:solidFill>
              <a:ln w="12780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0-F685-4B9D-A3DD-9B4B9172BC64}"/>
              </c:ext>
            </c:extLst>
          </c:dPt>
          <c:dPt>
            <c:idx val="6"/>
            <c:bubble3D val="0"/>
            <c:spPr>
              <a:solidFill>
                <a:srgbClr val="0066CC"/>
              </a:solidFill>
              <a:ln w="12780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1-F685-4B9D-A3DD-9B4B9172BC64}"/>
              </c:ext>
            </c:extLst>
          </c:dPt>
          <c:dPt>
            <c:idx val="7"/>
            <c:bubble3D val="0"/>
            <c:spPr>
              <a:solidFill>
                <a:srgbClr val="CCCCFF"/>
              </a:solidFill>
              <a:ln w="12780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2-F685-4B9D-A3DD-9B4B9172BC64}"/>
              </c:ext>
            </c:extLst>
          </c:dPt>
          <c:dPt>
            <c:idx val="8"/>
            <c:bubble3D val="0"/>
            <c:spPr>
              <a:solidFill>
                <a:srgbClr val="FF0000"/>
              </a:solidFill>
              <a:ln w="12780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3-F685-4B9D-A3DD-9B4B9172BC64}"/>
              </c:ext>
            </c:extLst>
          </c:dPt>
          <c:dPt>
            <c:idx val="9"/>
            <c:bubble3D val="0"/>
            <c:spPr>
              <a:solidFill>
                <a:srgbClr val="FFFF00"/>
              </a:solidFill>
              <a:ln w="12780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4-F685-4B9D-A3DD-9B4B9172BC64}"/>
              </c:ext>
            </c:extLst>
          </c:dPt>
          <c:dPt>
            <c:idx val="10"/>
            <c:bubble3D val="0"/>
            <c:spPr>
              <a:solidFill>
                <a:srgbClr val="00FF00"/>
              </a:solidFill>
              <a:ln w="12780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5-F685-4B9D-A3DD-9B4B9172BC64}"/>
              </c:ext>
            </c:extLst>
          </c:dPt>
          <c:cat>
            <c:strRef>
              <c:f>Sheet1!$B$1:$M$1</c:f>
              <c:strCache>
                <c:ptCount val="11"/>
                <c:pt idx="0">
                  <c:v>Уреаплазмоз</c:v>
                </c:pt>
                <c:pt idx="1">
                  <c:v>Сифилис</c:v>
                </c:pt>
                <c:pt idx="2">
                  <c:v>Гонорея</c:v>
                </c:pt>
                <c:pt idx="3">
                  <c:v>Хламидийная инфекция</c:v>
                </c:pt>
                <c:pt idx="4">
                  <c:v>НГУ</c:v>
                </c:pt>
                <c:pt idx="5">
                  <c:v>Трихомониаз</c:v>
                </c:pt>
                <c:pt idx="6">
                  <c:v>Аногенитальные бородавки</c:v>
                </c:pt>
                <c:pt idx="7">
                  <c:v>Генитальный герпес</c:v>
                </c:pt>
                <c:pt idx="8">
                  <c:v>Кандидоз</c:v>
                </c:pt>
                <c:pt idx="9">
                  <c:v>Бактериальный вагиноз</c:v>
                </c:pt>
                <c:pt idx="10">
                  <c:v>Микоплазмоз</c:v>
                </c:pt>
              </c:strCache>
            </c:strRef>
          </c:cat>
          <c:val>
            <c:numRef>
              <c:f>Sheet1!$B$3:$M$3</c:f>
              <c:numCache>
                <c:formatCode>General</c:formatCode>
                <c:ptCount val="11"/>
              </c:numCache>
            </c:numRef>
          </c:val>
          <c:extLst>
            <c:ext xmlns:c16="http://schemas.microsoft.com/office/drawing/2014/chart" uri="{C3380CC4-5D6E-409C-BE32-E72D297353CC}">
              <c16:uniqueId val="{00000016-F685-4B9D-A3DD-9B4B9172BC64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</c:strCache>
            </c:strRef>
          </c:tx>
          <c:spPr>
            <a:solidFill>
              <a:schemeClr val="hlink"/>
            </a:solidFill>
            <a:ln w="12780">
              <a:solidFill>
                <a:schemeClr val="tx1"/>
              </a:solidFill>
              <a:prstDash val="solid"/>
            </a:ln>
          </c:spPr>
          <c:dPt>
            <c:idx val="0"/>
            <c:bubble3D val="0"/>
            <c:spPr>
              <a:solidFill>
                <a:schemeClr val="accent1"/>
              </a:solidFill>
              <a:ln w="12780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7-F685-4B9D-A3DD-9B4B9172BC64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2780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8-F685-4B9D-A3DD-9B4B9172BC64}"/>
              </c:ext>
            </c:extLst>
          </c:dPt>
          <c:dPt>
            <c:idx val="3"/>
            <c:bubble3D val="0"/>
            <c:spPr>
              <a:solidFill>
                <a:schemeClr val="folHlink"/>
              </a:solidFill>
              <a:ln w="12780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9-F685-4B9D-A3DD-9B4B9172BC64}"/>
              </c:ext>
            </c:extLst>
          </c:dPt>
          <c:dPt>
            <c:idx val="4"/>
            <c:bubble3D val="0"/>
            <c:spPr>
              <a:solidFill>
                <a:schemeClr val="bg2"/>
              </a:solidFill>
              <a:ln w="12780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A-F685-4B9D-A3DD-9B4B9172BC64}"/>
              </c:ext>
            </c:extLst>
          </c:dPt>
          <c:dPt>
            <c:idx val="5"/>
            <c:bubble3D val="0"/>
            <c:spPr>
              <a:solidFill>
                <a:schemeClr val="tx2"/>
              </a:solidFill>
              <a:ln w="12780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B-F685-4B9D-A3DD-9B4B9172BC64}"/>
              </c:ext>
            </c:extLst>
          </c:dPt>
          <c:dPt>
            <c:idx val="6"/>
            <c:bubble3D val="0"/>
            <c:spPr>
              <a:solidFill>
                <a:srgbClr val="0066CC"/>
              </a:solidFill>
              <a:ln w="12780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C-F685-4B9D-A3DD-9B4B9172BC64}"/>
              </c:ext>
            </c:extLst>
          </c:dPt>
          <c:dPt>
            <c:idx val="7"/>
            <c:bubble3D val="0"/>
            <c:spPr>
              <a:solidFill>
                <a:srgbClr val="CCCCFF"/>
              </a:solidFill>
              <a:ln w="12780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D-F685-4B9D-A3DD-9B4B9172BC64}"/>
              </c:ext>
            </c:extLst>
          </c:dPt>
          <c:dPt>
            <c:idx val="8"/>
            <c:bubble3D val="0"/>
            <c:spPr>
              <a:solidFill>
                <a:srgbClr val="FF0000"/>
              </a:solidFill>
              <a:ln w="12780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E-F685-4B9D-A3DD-9B4B9172BC64}"/>
              </c:ext>
            </c:extLst>
          </c:dPt>
          <c:dPt>
            <c:idx val="9"/>
            <c:bubble3D val="0"/>
            <c:spPr>
              <a:solidFill>
                <a:srgbClr val="FFFF00"/>
              </a:solidFill>
              <a:ln w="12780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F-F685-4B9D-A3DD-9B4B9172BC64}"/>
              </c:ext>
            </c:extLst>
          </c:dPt>
          <c:dPt>
            <c:idx val="10"/>
            <c:bubble3D val="0"/>
            <c:spPr>
              <a:solidFill>
                <a:srgbClr val="00FF00"/>
              </a:solidFill>
              <a:ln w="12780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20-F685-4B9D-A3DD-9B4B9172BC64}"/>
              </c:ext>
            </c:extLst>
          </c:dPt>
          <c:cat>
            <c:strRef>
              <c:f>Sheet1!$B$1:$M$1</c:f>
              <c:strCache>
                <c:ptCount val="11"/>
                <c:pt idx="0">
                  <c:v>Уреаплазмоз</c:v>
                </c:pt>
                <c:pt idx="1">
                  <c:v>Сифилис</c:v>
                </c:pt>
                <c:pt idx="2">
                  <c:v>Гонорея</c:v>
                </c:pt>
                <c:pt idx="3">
                  <c:v>Хламидийная инфекция</c:v>
                </c:pt>
                <c:pt idx="4">
                  <c:v>НГУ</c:v>
                </c:pt>
                <c:pt idx="5">
                  <c:v>Трихомониаз</c:v>
                </c:pt>
                <c:pt idx="6">
                  <c:v>Аногенитальные бородавки</c:v>
                </c:pt>
                <c:pt idx="7">
                  <c:v>Генитальный герпес</c:v>
                </c:pt>
                <c:pt idx="8">
                  <c:v>Кандидоз</c:v>
                </c:pt>
                <c:pt idx="9">
                  <c:v>Бактериальный вагиноз</c:v>
                </c:pt>
                <c:pt idx="10">
                  <c:v>Микоплазмоз</c:v>
                </c:pt>
              </c:strCache>
            </c:strRef>
          </c:cat>
          <c:val>
            <c:numRef>
              <c:f>Sheet1!$B$4:$M$4</c:f>
              <c:numCache>
                <c:formatCode>General</c:formatCode>
                <c:ptCount val="11"/>
              </c:numCache>
            </c:numRef>
          </c:val>
          <c:extLst>
            <c:ext xmlns:c16="http://schemas.microsoft.com/office/drawing/2014/chart" uri="{C3380CC4-5D6E-409C-BE32-E72D297353CC}">
              <c16:uniqueId val="{00000021-F685-4B9D-A3DD-9B4B9172BC6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12780">
          <a:solidFill>
            <a:srgbClr val="FFFFFF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75706214689265283"/>
          <c:y val="9.3457943925234245E-3"/>
          <c:w val="0.24293785310734553"/>
          <c:h val="0.98317757009345796"/>
        </c:manualLayout>
      </c:layout>
      <c:overlay val="0"/>
      <c:spPr>
        <a:noFill/>
        <a:ln w="3195">
          <a:solidFill>
            <a:schemeClr val="tx1"/>
          </a:solidFill>
          <a:prstDash val="solid"/>
        </a:ln>
      </c:spPr>
      <c:txPr>
        <a:bodyPr/>
        <a:lstStyle/>
        <a:p>
          <a:pPr>
            <a:defRPr sz="1293" b="1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ru-BY"/>
        </a:p>
      </c:txPr>
    </c:legend>
    <c:plotVisOnly val="1"/>
    <c:dispBlanksAs val="zero"/>
    <c:showDLblsOverMax val="0"/>
  </c:chart>
  <c:spPr>
    <a:solidFill>
      <a:schemeClr val="bg1"/>
    </a:solidFill>
    <a:ln>
      <a:noFill/>
    </a:ln>
  </c:spPr>
  <c:txPr>
    <a:bodyPr/>
    <a:lstStyle/>
    <a:p>
      <a:pPr>
        <a:defRPr sz="2315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BY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213" b="1" i="0" u="none" strike="noStrike" baseline="0">
                <a:solidFill>
                  <a:schemeClr val="bg1"/>
                </a:solidFill>
                <a:latin typeface="Arial"/>
                <a:ea typeface="Arial"/>
                <a:cs typeface="Arial"/>
              </a:defRPr>
            </a:pPr>
            <a:r>
              <a:rPr lang="ru-RU">
                <a:solidFill>
                  <a:schemeClr val="bg1"/>
                </a:solidFill>
              </a:rPr>
              <a:t>Мужчины</a:t>
            </a:r>
          </a:p>
        </c:rich>
      </c:tx>
      <c:layout>
        <c:manualLayout>
          <c:xMode val="edge"/>
          <c:yMode val="edge"/>
          <c:x val="0.32367149758454283"/>
          <c:y val="1.9801980198019865E-2"/>
        </c:manualLayout>
      </c:layout>
      <c:overlay val="0"/>
      <c:spPr>
        <a:noFill/>
        <a:ln w="25556">
          <a:noFill/>
        </a:ln>
      </c:spPr>
    </c:title>
    <c:autoTitleDeleted val="0"/>
    <c:view3D>
      <c:rotX val="15"/>
      <c:rotY val="19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1400966183575053E-2"/>
          <c:y val="0.16237623762376238"/>
          <c:w val="0.88888888888888884"/>
          <c:h val="0.28910891089108931"/>
        </c:manualLayout>
      </c:layout>
      <c:pie3DChart>
        <c:varyColors val="1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chemeClr val="accent1"/>
            </a:solidFill>
            <a:ln w="12778">
              <a:solidFill>
                <a:schemeClr val="tx1"/>
              </a:solidFill>
              <a:prstDash val="solid"/>
            </a:ln>
          </c:spPr>
          <c:explosion val="6"/>
          <c:dPt>
            <c:idx val="0"/>
            <c:bubble3D val="0"/>
            <c:spPr>
              <a:solidFill>
                <a:srgbClr val="FF0000"/>
              </a:solidFill>
              <a:ln w="12778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0-BAFF-4A19-8C60-20597F059E61}"/>
              </c:ext>
            </c:extLst>
          </c:dPt>
          <c:dPt>
            <c:idx val="1"/>
            <c:bubble3D val="0"/>
            <c:spPr>
              <a:solidFill>
                <a:srgbClr val="FFFF00"/>
              </a:solidFill>
              <a:ln w="12778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1-BAFF-4A19-8C60-20597F059E61}"/>
              </c:ext>
            </c:extLst>
          </c:dPt>
          <c:dPt>
            <c:idx val="2"/>
            <c:bubble3D val="0"/>
            <c:spPr>
              <a:solidFill>
                <a:srgbClr val="00CCFF"/>
              </a:solidFill>
              <a:ln w="12778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2-BAFF-4A19-8C60-20597F059E61}"/>
              </c:ext>
            </c:extLst>
          </c:dPt>
          <c:dPt>
            <c:idx val="3"/>
            <c:bubble3D val="0"/>
            <c:spPr>
              <a:solidFill>
                <a:srgbClr val="00FF00"/>
              </a:solidFill>
              <a:ln w="12778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3-BAFF-4A19-8C60-20597F059E61}"/>
              </c:ext>
            </c:extLst>
          </c:dPt>
          <c:dPt>
            <c:idx val="4"/>
            <c:bubble3D val="0"/>
            <c:spPr>
              <a:solidFill>
                <a:srgbClr val="0000FF"/>
              </a:solidFill>
              <a:ln w="12778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4-BAFF-4A19-8C60-20597F059E61}"/>
              </c:ext>
            </c:extLst>
          </c:dPt>
          <c:dPt>
            <c:idx val="5"/>
            <c:bubble3D val="0"/>
            <c:spPr>
              <a:solidFill>
                <a:srgbClr val="800080"/>
              </a:solidFill>
              <a:ln w="12778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5-BAFF-4A19-8C60-20597F059E61}"/>
              </c:ext>
            </c:extLst>
          </c:dPt>
          <c:dPt>
            <c:idx val="6"/>
            <c:bubble3D val="0"/>
            <c:spPr>
              <a:solidFill>
                <a:srgbClr val="FF6600"/>
              </a:solidFill>
              <a:ln w="12778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6-BAFF-4A19-8C60-20597F059E61}"/>
              </c:ext>
            </c:extLst>
          </c:dPt>
          <c:dPt>
            <c:idx val="7"/>
            <c:bubble3D val="0"/>
            <c:spPr>
              <a:solidFill>
                <a:srgbClr val="00FFFF"/>
              </a:solidFill>
              <a:ln w="12778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7-BAFF-4A19-8C60-20597F059E61}"/>
              </c:ext>
            </c:extLst>
          </c:dPt>
          <c:dPt>
            <c:idx val="8"/>
            <c:bubble3D val="0"/>
            <c:spPr>
              <a:solidFill>
                <a:srgbClr val="FF00FF"/>
              </a:solidFill>
              <a:ln w="12778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8-BAFF-4A19-8C60-20597F059E61}"/>
              </c:ext>
            </c:extLst>
          </c:dPt>
          <c:dLbls>
            <c:dLbl>
              <c:idx val="0"/>
              <c:layout>
                <c:manualLayout>
                  <c:x val="4.347826086956523E-2"/>
                  <c:y val="5.1105962357263807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AFF-4A19-8C60-20597F059E61}"/>
                </c:ext>
              </c:extLst>
            </c:dLbl>
            <c:dLbl>
              <c:idx val="4"/>
              <c:layout>
                <c:manualLayout>
                  <c:x val="6.7266416635212045E-2"/>
                  <c:y val="2.3222503593190037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AFF-4A19-8C60-20597F059E61}"/>
                </c:ext>
              </c:extLst>
            </c:dLbl>
            <c:dLbl>
              <c:idx val="5"/>
              <c:layout>
                <c:manualLayout>
                  <c:x val="7.5910533654029194E-2"/>
                  <c:y val="5.2925473890219704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AFF-4A19-8C60-20597F059E61}"/>
                </c:ext>
              </c:extLst>
            </c:dLbl>
            <c:dLbl>
              <c:idx val="6"/>
              <c:layout>
                <c:manualLayout>
                  <c:x val="5.6522159750934296E-2"/>
                  <c:y val="9.4509632306061672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BAFF-4A19-8C60-20597F059E61}"/>
                </c:ext>
              </c:extLst>
            </c:dLbl>
            <c:dLbl>
              <c:idx val="7"/>
              <c:layout>
                <c:manualLayout>
                  <c:x val="4.5646431528835922E-3"/>
                  <c:y val="6.6786860028833772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BAFF-4A19-8C60-20597F059E61}"/>
                </c:ext>
              </c:extLst>
            </c:dLbl>
            <c:dLbl>
              <c:idx val="8"/>
              <c:layout>
                <c:manualLayout>
                  <c:x val="-8.6108338673384896E-2"/>
                  <c:y val="1.82281359851784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BAFF-4A19-8C60-20597F059E61}"/>
                </c:ext>
              </c:extLst>
            </c:dLbl>
            <c:numFmt formatCode="0.0%" sourceLinked="0"/>
            <c:spPr>
              <a:noFill/>
              <a:ln w="25556">
                <a:noFill/>
              </a:ln>
            </c:spPr>
            <c:txPr>
              <a:bodyPr/>
              <a:lstStyle/>
              <a:p>
                <a:pPr>
                  <a:defRPr sz="1157" b="1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ru-BY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Sheet1!$B$1:$J$1</c:f>
              <c:strCache>
                <c:ptCount val="9"/>
                <c:pt idx="0">
                  <c:v>Уреаплазмоз</c:v>
                </c:pt>
                <c:pt idx="1">
                  <c:v>Гонорея</c:v>
                </c:pt>
                <c:pt idx="2">
                  <c:v>НГУ</c:v>
                </c:pt>
                <c:pt idx="3">
                  <c:v>Хламидийная инфекция</c:v>
                </c:pt>
                <c:pt idx="4">
                  <c:v>Трихомониаз</c:v>
                </c:pt>
                <c:pt idx="5">
                  <c:v>Аногенитальные бородавки</c:v>
                </c:pt>
                <c:pt idx="6">
                  <c:v>Сифилис</c:v>
                </c:pt>
                <c:pt idx="7">
                  <c:v>Генитальный  герпес</c:v>
                </c:pt>
                <c:pt idx="8">
                  <c:v>Кандидоз</c:v>
                </c:pt>
              </c:strCache>
            </c:strRef>
          </c:cat>
          <c:val>
            <c:numRef>
              <c:f>Sheet1!$B$2:$J$2</c:f>
              <c:numCache>
                <c:formatCode>General</c:formatCode>
                <c:ptCount val="9"/>
                <c:pt idx="0">
                  <c:v>55</c:v>
                </c:pt>
                <c:pt idx="1">
                  <c:v>47</c:v>
                </c:pt>
                <c:pt idx="2">
                  <c:v>44</c:v>
                </c:pt>
                <c:pt idx="3">
                  <c:v>37</c:v>
                </c:pt>
                <c:pt idx="4">
                  <c:v>4</c:v>
                </c:pt>
                <c:pt idx="5">
                  <c:v>2</c:v>
                </c:pt>
                <c:pt idx="6">
                  <c:v>2</c:v>
                </c:pt>
                <c:pt idx="7">
                  <c:v>1</c:v>
                </c:pt>
                <c:pt idx="8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BAFF-4A19-8C60-20597F059E6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12778">
          <a:solidFill>
            <a:srgbClr val="FFFFFF"/>
          </a:solidFill>
          <a:prstDash val="solid"/>
        </a:ln>
      </c:spPr>
    </c:plotArea>
    <c:legend>
      <c:legendPos val="b"/>
      <c:layout>
        <c:manualLayout>
          <c:xMode val="edge"/>
          <c:yMode val="edge"/>
          <c:x val="0.1111111111111111"/>
          <c:y val="0.59009900990099007"/>
          <c:w val="0.71739130434782605"/>
          <c:h val="0.38415841584158505"/>
        </c:manualLayout>
      </c:layout>
      <c:overlay val="0"/>
      <c:spPr>
        <a:noFill/>
        <a:ln w="3194">
          <a:solidFill>
            <a:schemeClr val="tx1"/>
          </a:solidFill>
          <a:prstDash val="solid"/>
        </a:ln>
      </c:spPr>
      <c:txPr>
        <a:bodyPr/>
        <a:lstStyle/>
        <a:p>
          <a:pPr>
            <a:defRPr sz="1293" b="1" i="0" u="none" strike="noStrike" baseline="0">
              <a:solidFill>
                <a:schemeClr val="bg1"/>
              </a:solidFill>
              <a:latin typeface="Arial"/>
              <a:ea typeface="Arial"/>
              <a:cs typeface="Arial"/>
            </a:defRPr>
          </a:pPr>
          <a:endParaRPr lang="ru-BY"/>
        </a:p>
      </c:txPr>
    </c:legend>
    <c:plotVisOnly val="1"/>
    <c:dispBlanksAs val="zero"/>
    <c:showDLblsOverMax val="0"/>
  </c:chart>
  <c:spPr>
    <a:solidFill>
      <a:srgbClr val="FFFFFF"/>
    </a:solidFill>
    <a:ln>
      <a:noFill/>
    </a:ln>
  </c:spPr>
  <c:txPr>
    <a:bodyPr/>
    <a:lstStyle/>
    <a:p>
      <a:pPr>
        <a:defRPr sz="1811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BY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/>
              <a:t>Женщины</a:t>
            </a:r>
          </a:p>
        </c:rich>
      </c:tx>
      <c:layout>
        <c:manualLayout>
          <c:xMode val="edge"/>
          <c:yMode val="edge"/>
          <c:x val="0.3140096618357508"/>
          <c:y val="2.0618556701030927E-2"/>
        </c:manualLayout>
      </c:layout>
      <c:overlay val="0"/>
      <c:spPr>
        <a:noFill/>
        <a:ln w="25559">
          <a:noFill/>
        </a:ln>
      </c:spPr>
    </c:title>
    <c:autoTitleDeleted val="0"/>
    <c:view3D>
      <c:rotX val="15"/>
      <c:rotY val="19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7294685990338494E-2"/>
          <c:y val="0.1670103092783505"/>
          <c:w val="0.84782608695652173"/>
          <c:h val="0.28659793814432977"/>
        </c:manualLayout>
      </c:layout>
      <c:pie3DChart>
        <c:varyColors val="1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chemeClr val="accent1"/>
            </a:solidFill>
            <a:ln w="12779">
              <a:solidFill>
                <a:schemeClr val="tx1"/>
              </a:solidFill>
              <a:prstDash val="solid"/>
            </a:ln>
          </c:spPr>
          <c:explosion val="8"/>
          <c:dPt>
            <c:idx val="0"/>
            <c:bubble3D val="0"/>
            <c:spPr>
              <a:solidFill>
                <a:srgbClr val="FF0000"/>
              </a:solidFill>
              <a:ln w="12779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0-7608-4071-864D-B89D7B326472}"/>
              </c:ext>
            </c:extLst>
          </c:dPt>
          <c:dPt>
            <c:idx val="1"/>
            <c:bubble3D val="0"/>
            <c:spPr>
              <a:solidFill>
                <a:srgbClr val="FF99CC"/>
              </a:solidFill>
              <a:ln w="12779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1-7608-4071-864D-B89D7B326472}"/>
              </c:ext>
            </c:extLst>
          </c:dPt>
          <c:dPt>
            <c:idx val="2"/>
            <c:bubble3D val="0"/>
            <c:spPr>
              <a:solidFill>
                <a:srgbClr val="00FF00"/>
              </a:solidFill>
              <a:ln w="12779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2-7608-4071-864D-B89D7B326472}"/>
              </c:ext>
            </c:extLst>
          </c:dPt>
          <c:dPt>
            <c:idx val="3"/>
            <c:bubble3D val="0"/>
            <c:spPr>
              <a:solidFill>
                <a:srgbClr val="FF00FF"/>
              </a:solidFill>
              <a:ln w="12779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3-7608-4071-864D-B89D7B326472}"/>
              </c:ext>
            </c:extLst>
          </c:dPt>
          <c:dPt>
            <c:idx val="4"/>
            <c:bubble3D val="0"/>
            <c:spPr>
              <a:solidFill>
                <a:srgbClr val="FFFF00"/>
              </a:solidFill>
              <a:ln w="12779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4-7608-4071-864D-B89D7B326472}"/>
              </c:ext>
            </c:extLst>
          </c:dPt>
          <c:dPt>
            <c:idx val="5"/>
            <c:bubble3D val="0"/>
            <c:spPr>
              <a:solidFill>
                <a:schemeClr val="hlink"/>
              </a:solidFill>
              <a:ln w="12779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5-7608-4071-864D-B89D7B326472}"/>
              </c:ext>
            </c:extLst>
          </c:dPt>
          <c:dPt>
            <c:idx val="6"/>
            <c:bubble3D val="0"/>
            <c:spPr>
              <a:solidFill>
                <a:srgbClr val="800080"/>
              </a:solidFill>
              <a:ln w="12779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6-7608-4071-864D-B89D7B326472}"/>
              </c:ext>
            </c:extLst>
          </c:dPt>
          <c:dPt>
            <c:idx val="7"/>
            <c:bubble3D val="0"/>
            <c:spPr>
              <a:solidFill>
                <a:srgbClr val="0000FF"/>
              </a:solidFill>
              <a:ln w="12779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7-7608-4071-864D-B89D7B326472}"/>
              </c:ext>
            </c:extLst>
          </c:dPt>
          <c:dPt>
            <c:idx val="8"/>
            <c:bubble3D val="0"/>
            <c:spPr>
              <a:solidFill>
                <a:srgbClr val="FF6600"/>
              </a:solidFill>
              <a:ln w="12779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8-7608-4071-864D-B89D7B326472}"/>
              </c:ext>
            </c:extLst>
          </c:dPt>
          <c:dPt>
            <c:idx val="9"/>
            <c:bubble3D val="0"/>
            <c:explosion val="9"/>
            <c:spPr>
              <a:solidFill>
                <a:srgbClr val="00FFFF"/>
              </a:solidFill>
              <a:ln w="12779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9-7608-4071-864D-B89D7B326472}"/>
              </c:ext>
            </c:extLst>
          </c:dPt>
          <c:dLbls>
            <c:dLbl>
              <c:idx val="0"/>
              <c:layout>
                <c:manualLayout>
                  <c:x val="0.12979227565199841"/>
                  <c:y val="-7.5822861256154714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608-4071-864D-B89D7B326472}"/>
                </c:ext>
              </c:extLst>
            </c:dLbl>
            <c:dLbl>
              <c:idx val="1"/>
              <c:layout>
                <c:manualLayout>
                  <c:x val="-4.8763364759170903E-2"/>
                  <c:y val="-7.7650391980513836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608-4071-864D-B89D7B326472}"/>
                </c:ext>
              </c:extLst>
            </c:dLbl>
            <c:dLbl>
              <c:idx val="2"/>
              <c:layout>
                <c:manualLayout>
                  <c:x val="-4.7372259383128924E-2"/>
                  <c:y val="4.2627677377700783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608-4071-864D-B89D7B326472}"/>
                </c:ext>
              </c:extLst>
            </c:dLbl>
            <c:dLbl>
              <c:idx val="3"/>
              <c:layout>
                <c:manualLayout>
                  <c:x val="-3.3549912657238952E-2"/>
                  <c:y val="7.3418677550265751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608-4071-864D-B89D7B326472}"/>
                </c:ext>
              </c:extLst>
            </c:dLbl>
            <c:dLbl>
              <c:idx val="4"/>
              <c:layout>
                <c:manualLayout>
                  <c:x val="-2.6616400688208232E-2"/>
                  <c:y val="2.8499980378126882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608-4071-864D-B89D7B326472}"/>
                </c:ext>
              </c:extLst>
            </c:dLbl>
            <c:dLbl>
              <c:idx val="5"/>
              <c:layout>
                <c:manualLayout>
                  <c:x val="-1.8298096308195483E-2"/>
                  <c:y val="2.6788224080715201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608-4071-864D-B89D7B326472}"/>
                </c:ext>
              </c:extLst>
            </c:dLbl>
            <c:dLbl>
              <c:idx val="6"/>
              <c:layout>
                <c:manualLayout>
                  <c:x val="-4.524553264453967E-2"/>
                  <c:y val="1.5034945749552929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7608-4071-864D-B89D7B326472}"/>
                </c:ext>
              </c:extLst>
            </c:dLbl>
            <c:dLbl>
              <c:idx val="7"/>
              <c:layout>
                <c:manualLayout>
                  <c:x val="-1.3976853436798082E-3"/>
                  <c:y val="5.6272059151614887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7608-4071-864D-B89D7B326472}"/>
                </c:ext>
              </c:extLst>
            </c:dLbl>
            <c:dLbl>
              <c:idx val="8"/>
              <c:layout>
                <c:manualLayout>
                  <c:x val="2.4899398549261709E-2"/>
                  <c:y val="4.1839069460893066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7608-4071-864D-B89D7B326472}"/>
                </c:ext>
              </c:extLst>
            </c:dLbl>
            <c:dLbl>
              <c:idx val="9"/>
              <c:layout>
                <c:manualLayout>
                  <c:x val="-1.3423693589304639E-2"/>
                  <c:y val="6.8530181935082821E-3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7608-4071-864D-B89D7B326472}"/>
                </c:ext>
              </c:extLst>
            </c:dLbl>
            <c:numFmt formatCode="0.0%" sourceLinked="0"/>
            <c:spPr>
              <a:noFill/>
              <a:ln w="25559">
                <a:noFill/>
              </a:ln>
            </c:spPr>
            <c:txPr>
              <a:bodyPr/>
              <a:lstStyle/>
              <a:p>
                <a:pPr>
                  <a:defRPr sz="1200"/>
                </a:pPr>
                <a:endParaRPr lang="ru-BY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Sheet1!$B$1:$K$1</c:f>
              <c:strCache>
                <c:ptCount val="10"/>
                <c:pt idx="0">
                  <c:v>Уреаплазмоз</c:v>
                </c:pt>
                <c:pt idx="1">
                  <c:v>Бактериальный вагиноз</c:v>
                </c:pt>
                <c:pt idx="2">
                  <c:v>Хламидийная инфекция</c:v>
                </c:pt>
                <c:pt idx="3">
                  <c:v>Кандидоз</c:v>
                </c:pt>
                <c:pt idx="4">
                  <c:v>Гонорея</c:v>
                </c:pt>
                <c:pt idx="5">
                  <c:v>Микоплазмоз</c:v>
                </c:pt>
                <c:pt idx="6">
                  <c:v>Аногенитальные бородавки</c:v>
                </c:pt>
                <c:pt idx="7">
                  <c:v>Трихомониаз</c:v>
                </c:pt>
                <c:pt idx="8">
                  <c:v>Сифилис</c:v>
                </c:pt>
                <c:pt idx="9">
                  <c:v>Генитальный герпес</c:v>
                </c:pt>
              </c:strCache>
            </c:strRef>
          </c:cat>
          <c:val>
            <c:numRef>
              <c:f>Sheet1!$B$2:$K$2</c:f>
              <c:numCache>
                <c:formatCode>General</c:formatCode>
                <c:ptCount val="10"/>
                <c:pt idx="0">
                  <c:v>536</c:v>
                </c:pt>
                <c:pt idx="1">
                  <c:v>94</c:v>
                </c:pt>
                <c:pt idx="2">
                  <c:v>67</c:v>
                </c:pt>
                <c:pt idx="3">
                  <c:v>56</c:v>
                </c:pt>
                <c:pt idx="4">
                  <c:v>48</c:v>
                </c:pt>
                <c:pt idx="5">
                  <c:v>21</c:v>
                </c:pt>
                <c:pt idx="6">
                  <c:v>20</c:v>
                </c:pt>
                <c:pt idx="7">
                  <c:v>16</c:v>
                </c:pt>
                <c:pt idx="8">
                  <c:v>15</c:v>
                </c:pt>
                <c:pt idx="9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7608-4071-864D-B89D7B326472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spPr>
            <a:solidFill>
              <a:schemeClr val="accent2"/>
            </a:solidFill>
            <a:ln w="12779">
              <a:solidFill>
                <a:schemeClr val="tx1"/>
              </a:solidFill>
              <a:prstDash val="solid"/>
            </a:ln>
          </c:spPr>
          <c:explosion val="8"/>
          <c:dPt>
            <c:idx val="0"/>
            <c:bubble3D val="0"/>
            <c:spPr>
              <a:solidFill>
                <a:schemeClr val="accent1"/>
              </a:solidFill>
              <a:ln w="12779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B-7608-4071-864D-B89D7B326472}"/>
              </c:ext>
            </c:extLst>
          </c:dPt>
          <c:dPt>
            <c:idx val="2"/>
            <c:bubble3D val="0"/>
            <c:spPr>
              <a:solidFill>
                <a:schemeClr val="hlink"/>
              </a:solidFill>
              <a:ln w="12779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C-7608-4071-864D-B89D7B326472}"/>
              </c:ext>
            </c:extLst>
          </c:dPt>
          <c:dPt>
            <c:idx val="3"/>
            <c:bubble3D val="0"/>
            <c:spPr>
              <a:solidFill>
                <a:schemeClr val="folHlink"/>
              </a:solidFill>
              <a:ln w="12779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D-7608-4071-864D-B89D7B326472}"/>
              </c:ext>
            </c:extLst>
          </c:dPt>
          <c:dPt>
            <c:idx val="4"/>
            <c:bubble3D val="0"/>
            <c:spPr>
              <a:solidFill>
                <a:schemeClr val="bg2"/>
              </a:solidFill>
              <a:ln w="12779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E-7608-4071-864D-B89D7B326472}"/>
              </c:ext>
            </c:extLst>
          </c:dPt>
          <c:dPt>
            <c:idx val="5"/>
            <c:bubble3D val="0"/>
            <c:spPr>
              <a:solidFill>
                <a:schemeClr val="tx2"/>
              </a:solidFill>
              <a:ln w="12779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F-7608-4071-864D-B89D7B326472}"/>
              </c:ext>
            </c:extLst>
          </c:dPt>
          <c:dPt>
            <c:idx val="6"/>
            <c:bubble3D val="0"/>
            <c:spPr>
              <a:solidFill>
                <a:srgbClr val="0066CC"/>
              </a:solidFill>
              <a:ln w="12779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0-7608-4071-864D-B89D7B326472}"/>
              </c:ext>
            </c:extLst>
          </c:dPt>
          <c:dPt>
            <c:idx val="7"/>
            <c:bubble3D val="0"/>
            <c:spPr>
              <a:solidFill>
                <a:srgbClr val="CCCCFF"/>
              </a:solidFill>
              <a:ln w="12779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1-7608-4071-864D-B89D7B326472}"/>
              </c:ext>
            </c:extLst>
          </c:dPt>
          <c:dPt>
            <c:idx val="8"/>
            <c:bubble3D val="0"/>
            <c:spPr>
              <a:solidFill>
                <a:srgbClr val="FF0000"/>
              </a:solidFill>
              <a:ln w="12779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2-7608-4071-864D-B89D7B326472}"/>
              </c:ext>
            </c:extLst>
          </c:dPt>
          <c:dPt>
            <c:idx val="9"/>
            <c:bubble3D val="0"/>
            <c:spPr>
              <a:solidFill>
                <a:srgbClr val="FFFF00"/>
              </a:solidFill>
              <a:ln w="12779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3-7608-4071-864D-B89D7B326472}"/>
              </c:ext>
            </c:extLst>
          </c:dPt>
          <c:cat>
            <c:strRef>
              <c:f>Sheet1!$B$1:$K$1</c:f>
              <c:strCache>
                <c:ptCount val="10"/>
                <c:pt idx="0">
                  <c:v>Уреаплазмоз</c:v>
                </c:pt>
                <c:pt idx="1">
                  <c:v>Бактериальный вагиноз</c:v>
                </c:pt>
                <c:pt idx="2">
                  <c:v>Хламидийная инфекция</c:v>
                </c:pt>
                <c:pt idx="3">
                  <c:v>Кандидоз</c:v>
                </c:pt>
                <c:pt idx="4">
                  <c:v>Гонорея</c:v>
                </c:pt>
                <c:pt idx="5">
                  <c:v>Микоплазмоз</c:v>
                </c:pt>
                <c:pt idx="6">
                  <c:v>Аногенитальные бородавки</c:v>
                </c:pt>
                <c:pt idx="7">
                  <c:v>Трихомониаз</c:v>
                </c:pt>
                <c:pt idx="8">
                  <c:v>Сифилис</c:v>
                </c:pt>
                <c:pt idx="9">
                  <c:v>Генитальный герпес</c:v>
                </c:pt>
              </c:strCache>
            </c:strRef>
          </c:cat>
          <c:val>
            <c:numRef>
              <c:f>Sheet1!$B$3:$K$3</c:f>
              <c:numCache>
                <c:formatCode>General</c:formatCode>
                <c:ptCount val="10"/>
              </c:numCache>
            </c:numRef>
          </c:val>
          <c:extLst>
            <c:ext xmlns:c16="http://schemas.microsoft.com/office/drawing/2014/chart" uri="{C3380CC4-5D6E-409C-BE32-E72D297353CC}">
              <c16:uniqueId val="{00000014-7608-4071-864D-B89D7B326472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</c:strCache>
            </c:strRef>
          </c:tx>
          <c:spPr>
            <a:solidFill>
              <a:schemeClr val="hlink"/>
            </a:solidFill>
            <a:ln w="12779">
              <a:solidFill>
                <a:schemeClr val="tx1"/>
              </a:solidFill>
              <a:prstDash val="solid"/>
            </a:ln>
          </c:spPr>
          <c:explosion val="8"/>
          <c:dPt>
            <c:idx val="0"/>
            <c:bubble3D val="0"/>
            <c:spPr>
              <a:solidFill>
                <a:schemeClr val="accent1"/>
              </a:solidFill>
              <a:ln w="12779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5-7608-4071-864D-B89D7B326472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2779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6-7608-4071-864D-B89D7B326472}"/>
              </c:ext>
            </c:extLst>
          </c:dPt>
          <c:dPt>
            <c:idx val="3"/>
            <c:bubble3D val="0"/>
            <c:spPr>
              <a:solidFill>
                <a:schemeClr val="folHlink"/>
              </a:solidFill>
              <a:ln w="12779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7-7608-4071-864D-B89D7B326472}"/>
              </c:ext>
            </c:extLst>
          </c:dPt>
          <c:dPt>
            <c:idx val="4"/>
            <c:bubble3D val="0"/>
            <c:spPr>
              <a:solidFill>
                <a:schemeClr val="bg2"/>
              </a:solidFill>
              <a:ln w="12779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8-7608-4071-864D-B89D7B326472}"/>
              </c:ext>
            </c:extLst>
          </c:dPt>
          <c:dPt>
            <c:idx val="5"/>
            <c:bubble3D val="0"/>
            <c:spPr>
              <a:solidFill>
                <a:schemeClr val="tx2"/>
              </a:solidFill>
              <a:ln w="12779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9-7608-4071-864D-B89D7B326472}"/>
              </c:ext>
            </c:extLst>
          </c:dPt>
          <c:dPt>
            <c:idx val="6"/>
            <c:bubble3D val="0"/>
            <c:spPr>
              <a:solidFill>
                <a:srgbClr val="0066CC"/>
              </a:solidFill>
              <a:ln w="12779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A-7608-4071-864D-B89D7B326472}"/>
              </c:ext>
            </c:extLst>
          </c:dPt>
          <c:dPt>
            <c:idx val="7"/>
            <c:bubble3D val="0"/>
            <c:spPr>
              <a:solidFill>
                <a:srgbClr val="CCCCFF"/>
              </a:solidFill>
              <a:ln w="12779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B-7608-4071-864D-B89D7B326472}"/>
              </c:ext>
            </c:extLst>
          </c:dPt>
          <c:dPt>
            <c:idx val="8"/>
            <c:bubble3D val="0"/>
            <c:spPr>
              <a:solidFill>
                <a:srgbClr val="FF0000"/>
              </a:solidFill>
              <a:ln w="12779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C-7608-4071-864D-B89D7B326472}"/>
              </c:ext>
            </c:extLst>
          </c:dPt>
          <c:dPt>
            <c:idx val="9"/>
            <c:bubble3D val="0"/>
            <c:spPr>
              <a:solidFill>
                <a:srgbClr val="FFFF00"/>
              </a:solidFill>
              <a:ln w="12779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D-7608-4071-864D-B89D7B326472}"/>
              </c:ext>
            </c:extLst>
          </c:dPt>
          <c:cat>
            <c:strRef>
              <c:f>Sheet1!$B$1:$K$1</c:f>
              <c:strCache>
                <c:ptCount val="10"/>
                <c:pt idx="0">
                  <c:v>Уреаплазмоз</c:v>
                </c:pt>
                <c:pt idx="1">
                  <c:v>Бактериальный вагиноз</c:v>
                </c:pt>
                <c:pt idx="2">
                  <c:v>Хламидийная инфекция</c:v>
                </c:pt>
                <c:pt idx="3">
                  <c:v>Кандидоз</c:v>
                </c:pt>
                <c:pt idx="4">
                  <c:v>Гонорея</c:v>
                </c:pt>
                <c:pt idx="5">
                  <c:v>Микоплазмоз</c:v>
                </c:pt>
                <c:pt idx="6">
                  <c:v>Аногенитальные бородавки</c:v>
                </c:pt>
                <c:pt idx="7">
                  <c:v>Трихомониаз</c:v>
                </c:pt>
                <c:pt idx="8">
                  <c:v>Сифилис</c:v>
                </c:pt>
                <c:pt idx="9">
                  <c:v>Генитальный герпес</c:v>
                </c:pt>
              </c:strCache>
            </c:strRef>
          </c:cat>
          <c:val>
            <c:numRef>
              <c:f>Sheet1!$B$4:$K$4</c:f>
              <c:numCache>
                <c:formatCode>General</c:formatCode>
                <c:ptCount val="10"/>
              </c:numCache>
            </c:numRef>
          </c:val>
          <c:extLst>
            <c:ext xmlns:c16="http://schemas.microsoft.com/office/drawing/2014/chart" uri="{C3380CC4-5D6E-409C-BE32-E72D297353CC}">
              <c16:uniqueId val="{0000001E-7608-4071-864D-B89D7B32647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559">
          <a:noFill/>
        </a:ln>
      </c:spPr>
    </c:plotArea>
    <c:legend>
      <c:legendPos val="b"/>
      <c:layout>
        <c:manualLayout>
          <c:xMode val="edge"/>
          <c:yMode val="edge"/>
          <c:x val="0.14009661835748793"/>
          <c:y val="0.58969072164948633"/>
          <c:w val="0.71739130434782605"/>
          <c:h val="0.38969072164948615"/>
        </c:manualLayout>
      </c:layout>
      <c:overlay val="0"/>
      <c:spPr>
        <a:noFill/>
        <a:ln w="3195">
          <a:solidFill>
            <a:schemeClr val="tx1"/>
          </a:solidFill>
          <a:prstDash val="solid"/>
        </a:ln>
      </c:spPr>
      <c:txPr>
        <a:bodyPr/>
        <a:lstStyle/>
        <a:p>
          <a:pPr>
            <a:defRPr sz="1200"/>
          </a:pPr>
          <a:endParaRPr lang="ru-BY"/>
        </a:p>
      </c:txPr>
    </c:legend>
    <c:plotVisOnly val="1"/>
    <c:dispBlanksAs val="zero"/>
    <c:showDLblsOverMax val="0"/>
  </c:chart>
  <c:spPr>
    <a:solidFill>
      <a:srgbClr val="FFFFFF"/>
    </a:solidFill>
    <a:ln>
      <a:noFill/>
    </a:ln>
  </c:spPr>
  <c:txPr>
    <a:bodyPr/>
    <a:lstStyle/>
    <a:p>
      <a:pPr>
        <a:defRPr sz="1811" b="1" i="0" u="none" strike="noStrike" baseline="0">
          <a:solidFill>
            <a:schemeClr val="bg1"/>
          </a:solidFill>
          <a:latin typeface="Arial"/>
          <a:ea typeface="Arial"/>
          <a:cs typeface="Arial"/>
        </a:defRPr>
      </a:pPr>
      <a:endParaRPr lang="ru-BY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357" b="1" i="0" u="none" strike="noStrike" baseline="0">
                <a:solidFill>
                  <a:schemeClr val="tx2">
                    <a:lumMod val="75000"/>
                  </a:schemeClr>
                </a:solidFill>
                <a:latin typeface="Arial"/>
                <a:ea typeface="Arial"/>
                <a:cs typeface="Arial"/>
              </a:defRPr>
            </a:pPr>
            <a:r>
              <a:rPr lang="ru-RU">
                <a:solidFill>
                  <a:schemeClr val="tx2">
                    <a:lumMod val="75000"/>
                  </a:schemeClr>
                </a:solidFill>
              </a:rPr>
              <a:t>Динамика заболеваемости сифилисом в Республике Беларусь (БССР) в 1971-2008 гг. (на 100 тыс. населения)</a:t>
            </a:r>
          </a:p>
        </c:rich>
      </c:tx>
      <c:layout>
        <c:manualLayout>
          <c:xMode val="edge"/>
          <c:yMode val="edge"/>
          <c:x val="0.12189352120458664"/>
          <c:y val="1.5254265091863521E-2"/>
        </c:manualLayout>
      </c:layout>
      <c:overlay val="0"/>
      <c:spPr>
        <a:noFill/>
        <a:ln w="28504">
          <a:noFill/>
        </a:ln>
      </c:spPr>
    </c:title>
    <c:autoTitleDeleted val="0"/>
    <c:view3D>
      <c:rotX val="39"/>
      <c:hPercent val="50"/>
      <c:rotY val="340"/>
      <c:depthPercent val="100"/>
      <c:rAngAx val="0"/>
      <c:perspective val="0"/>
    </c:view3D>
    <c:floor>
      <c:thickness val="0"/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thickness val="0"/>
      <c:spPr>
        <a:solidFill>
          <a:srgbClr val="CCFFFF"/>
        </a:solidFill>
        <a:ln w="12700">
          <a:solidFill>
            <a:srgbClr val="CCFFFF"/>
          </a:solidFill>
          <a:prstDash val="solid"/>
        </a:ln>
      </c:spPr>
    </c:sideWall>
    <c:backWall>
      <c:thickness val="0"/>
      <c:spPr>
        <a:solidFill>
          <a:srgbClr val="CCFFFF"/>
        </a:solidFill>
        <a:ln w="12700">
          <a:solidFill>
            <a:srgbClr val="CCFFFF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0"/>
          <c:y val="1.6949152542372963E-3"/>
          <c:w val="0.99881656804733188"/>
          <c:h val="0.9101694915254237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rgbClr val="0000FF"/>
            </a:solidFill>
            <a:ln w="14252">
              <a:solidFill>
                <a:schemeClr val="tx1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-2.2916689133690733E-2"/>
                  <c:y val="7.56768674459509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F94-49B7-8ABD-B8ED67F3823D}"/>
                </c:ext>
              </c:extLst>
            </c:dLbl>
            <c:dLbl>
              <c:idx val="1"/>
              <c:layout>
                <c:manualLayout>
                  <c:x val="-1.9719909282083115E-2"/>
                  <c:y val="6.25712238215383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F94-49B7-8ABD-B8ED67F3823D}"/>
                </c:ext>
              </c:extLst>
            </c:dLbl>
            <c:dLbl>
              <c:idx val="2"/>
              <c:layout>
                <c:manualLayout>
                  <c:x val="-1.4155712574605701E-2"/>
                  <c:y val="7.39817953312506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F94-49B7-8ABD-B8ED67F3823D}"/>
                </c:ext>
              </c:extLst>
            </c:dLbl>
            <c:dLbl>
              <c:idx val="3"/>
              <c:layout>
                <c:manualLayout>
                  <c:x val="-1.9240523409243145E-2"/>
                  <c:y val="1.33043377610572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F94-49B7-8ABD-B8ED67F3823D}"/>
                </c:ext>
              </c:extLst>
            </c:dLbl>
            <c:dLbl>
              <c:idx val="4"/>
              <c:layout>
                <c:manualLayout>
                  <c:x val="-2.0773932484804247E-2"/>
                  <c:y val="-3.3202957831732142E-3"/>
                </c:manualLayout>
              </c:layout>
              <c:tx>
                <c:rich>
                  <a:bodyPr/>
                  <a:lstStyle/>
                  <a:p>
                    <a:r>
                      <a:rPr lang="ru-RU">
                        <a:solidFill>
                          <a:schemeClr val="bg1"/>
                        </a:solidFill>
                      </a:rPr>
                      <a:t>9,6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4F94-49B7-8ABD-B8ED67F3823D}"/>
                </c:ext>
              </c:extLst>
            </c:dLbl>
            <c:dLbl>
              <c:idx val="5"/>
              <c:layout>
                <c:manualLayout>
                  <c:x val="-1.6390292387160142E-2"/>
                  <c:y val="-4.449870748243411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F94-49B7-8ABD-B8ED67F3823D}"/>
                </c:ext>
              </c:extLst>
            </c:dLbl>
            <c:dLbl>
              <c:idx val="6"/>
              <c:layout>
                <c:manualLayout>
                  <c:x val="-1.5555842246416185E-2"/>
                  <c:y val="-1.394177061307782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4F94-49B7-8ABD-B8ED67F3823D}"/>
                </c:ext>
              </c:extLst>
            </c:dLbl>
            <c:dLbl>
              <c:idx val="7"/>
              <c:layout>
                <c:manualLayout>
                  <c:x val="-1.8271135013116429E-2"/>
                  <c:y val="-6.2520051890449964E-3"/>
                </c:manualLayout>
              </c:layout>
              <c:tx>
                <c:rich>
                  <a:bodyPr/>
                  <a:lstStyle/>
                  <a:p>
                    <a:r>
                      <a:rPr lang="ru-RU">
                        <a:solidFill>
                          <a:schemeClr val="bg1"/>
                        </a:solidFill>
                      </a:rPr>
                      <a:t>7,3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4F94-49B7-8ABD-B8ED67F3823D}"/>
                </c:ext>
              </c:extLst>
            </c:dLbl>
            <c:dLbl>
              <c:idx val="8"/>
              <c:layout>
                <c:manualLayout>
                  <c:x val="-1.5067830345088344E-2"/>
                  <c:y val="-1.37122356853757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4F94-49B7-8ABD-B8ED67F3823D}"/>
                </c:ext>
              </c:extLst>
            </c:dLbl>
            <c:dLbl>
              <c:idx val="9"/>
              <c:layout>
                <c:manualLayout>
                  <c:x val="-1.7780468949176745E-2"/>
                  <c:y val="-4.681672562638095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4F94-49B7-8ABD-B8ED67F3823D}"/>
                </c:ext>
              </c:extLst>
            </c:dLbl>
            <c:dLbl>
              <c:idx val="10"/>
              <c:layout>
                <c:manualLayout>
                  <c:x val="-1.6942590515059482E-2"/>
                  <c:y val="7.16316511524500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4F94-49B7-8ABD-B8ED67F3823D}"/>
                </c:ext>
              </c:extLst>
            </c:dLbl>
            <c:dLbl>
              <c:idx val="11"/>
              <c:layout>
                <c:manualLayout>
                  <c:x val="-1.7286816952298896E-2"/>
                  <c:y val="7.31002192883975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4F94-49B7-8ABD-B8ED67F3823D}"/>
                </c:ext>
              </c:extLst>
            </c:dLbl>
            <c:dLbl>
              <c:idx val="12"/>
              <c:layout>
                <c:manualLayout>
                  <c:x val="-1.1712888315245293E-2"/>
                  <c:y val="7.82964169401711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4F94-49B7-8ABD-B8ED67F3823D}"/>
                </c:ext>
              </c:extLst>
            </c:dLbl>
            <c:dLbl>
              <c:idx val="13"/>
              <c:layout>
                <c:manualLayout>
                  <c:x val="-1.2055124130525988E-2"/>
                  <c:y val="7.32108716950985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4F94-49B7-8ABD-B8ED67F3823D}"/>
                </c:ext>
              </c:extLst>
            </c:dLbl>
            <c:dLbl>
              <c:idx val="14"/>
              <c:layout>
                <c:manualLayout>
                  <c:x val="-1.3579685997381468E-2"/>
                  <c:y val="8.75649550955304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4F94-49B7-8ABD-B8ED67F3823D}"/>
                </c:ext>
              </c:extLst>
            </c:dLbl>
            <c:dLbl>
              <c:idx val="15"/>
              <c:layout>
                <c:manualLayout>
                  <c:x val="-1.2736499238040627E-2"/>
                  <c:y val="8.22550563780542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4F94-49B7-8ABD-B8ED67F3823D}"/>
                </c:ext>
              </c:extLst>
            </c:dLbl>
            <c:dLbl>
              <c:idx val="16"/>
              <c:layout>
                <c:manualLayout>
                  <c:x val="-1.5442723615817633E-2"/>
                  <c:y val="8.10099891019927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4F94-49B7-8ABD-B8ED67F3823D}"/>
                </c:ext>
              </c:extLst>
            </c:dLbl>
            <c:dLbl>
              <c:idx val="17"/>
              <c:layout>
                <c:manualLayout>
                  <c:x val="-1.5780867597071861E-2"/>
                  <c:y val="8.3500561345408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4F94-49B7-8ABD-B8ED67F3823D}"/>
                </c:ext>
              </c:extLst>
            </c:dLbl>
            <c:dLbl>
              <c:idx val="18"/>
              <c:layout>
                <c:manualLayout>
                  <c:x val="-1.4934694904792998E-2"/>
                  <c:y val="8.3397162470122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4F94-49B7-8ABD-B8ED67F3823D}"/>
                </c:ext>
              </c:extLst>
            </c:dLbl>
            <c:dLbl>
              <c:idx val="19"/>
              <c:layout>
                <c:manualLayout>
                  <c:x val="-1.4087637491643558E-2"/>
                  <c:y val="8.17113982529033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4F94-49B7-8ABD-B8ED67F3823D}"/>
                </c:ext>
              </c:extLst>
            </c:dLbl>
            <c:dLbl>
              <c:idx val="20"/>
              <c:layout>
                <c:manualLayout>
                  <c:x val="-1.2056152814851876E-2"/>
                  <c:y val="7.12224629243218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4F94-49B7-8ABD-B8ED67F3823D}"/>
                </c:ext>
              </c:extLst>
            </c:dLbl>
            <c:dLbl>
              <c:idx val="21"/>
              <c:layout>
                <c:manualLayout>
                  <c:x val="-1.8784803819690703E-2"/>
                  <c:y val="-2.7874005628001838E-2"/>
                </c:manualLayout>
              </c:layout>
              <c:tx>
                <c:rich>
                  <a:bodyPr/>
                  <a:lstStyle/>
                  <a:p>
                    <a:r>
                      <a:rPr lang="ru-RU">
                        <a:solidFill>
                          <a:schemeClr val="bg1"/>
                        </a:solidFill>
                      </a:rPr>
                      <a:t>11,8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5-4F94-49B7-8ABD-B8ED67F3823D}"/>
                </c:ext>
              </c:extLst>
            </c:dLbl>
            <c:dLbl>
              <c:idx val="22"/>
              <c:layout>
                <c:manualLayout>
                  <c:x val="-6.9479001490415923E-3"/>
                  <c:y val="-4.812117217776035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4F94-49B7-8ABD-B8ED67F3823D}"/>
                </c:ext>
              </c:extLst>
            </c:dLbl>
            <c:dLbl>
              <c:idx val="23"/>
              <c:layout>
                <c:manualLayout>
                  <c:x val="-3.7347529613281282E-3"/>
                  <c:y val="-3.00134558447283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4F94-49B7-8ABD-B8ED67F3823D}"/>
                </c:ext>
              </c:extLst>
            </c:dLbl>
            <c:dLbl>
              <c:idx val="24"/>
              <c:layout>
                <c:manualLayout>
                  <c:x val="-1.9600858702748147E-2"/>
                  <c:y val="-3.00193254620584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4F94-49B7-8ABD-B8ED67F3823D}"/>
                </c:ext>
              </c:extLst>
            </c:dLbl>
            <c:dLbl>
              <c:idx val="25"/>
              <c:layout>
                <c:manualLayout>
                  <c:x val="-1.2842945162487443E-2"/>
                  <c:y val="-2.16224811403755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4F94-49B7-8ABD-B8ED67F3823D}"/>
                </c:ext>
              </c:extLst>
            </c:dLbl>
            <c:dLbl>
              <c:idx val="26"/>
              <c:layout>
                <c:manualLayout>
                  <c:x val="4.5760302417486133E-3"/>
                  <c:y val="-3.76267543229920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4F94-49B7-8ABD-B8ED67F3823D}"/>
                </c:ext>
              </c:extLst>
            </c:dLbl>
            <c:dLbl>
              <c:idx val="27"/>
              <c:layout>
                <c:manualLayout>
                  <c:x val="1.8826343165951021E-3"/>
                  <c:y val="-3.7014512755348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4F94-49B7-8ABD-B8ED67F3823D}"/>
                </c:ext>
              </c:extLst>
            </c:dLbl>
            <c:dLbl>
              <c:idx val="28"/>
              <c:layout>
                <c:manualLayout>
                  <c:x val="-1.0275894837574958E-2"/>
                  <c:y val="-3.6517158826911401E-2"/>
                </c:manualLayout>
              </c:layout>
              <c:tx>
                <c:rich>
                  <a:bodyPr/>
                  <a:lstStyle/>
                  <a:p>
                    <a:r>
                      <a:rPr lang="ru-RU">
                        <a:solidFill>
                          <a:schemeClr val="bg1"/>
                        </a:solidFill>
                      </a:rPr>
                      <a:t>130,5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C-4F94-49B7-8ABD-B8ED67F3823D}"/>
                </c:ext>
              </c:extLst>
            </c:dLbl>
            <c:dLbl>
              <c:idx val="29"/>
              <c:layout>
                <c:manualLayout>
                  <c:x val="-2.1250107318212016E-2"/>
                  <c:y val="-3.95564137903116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4F94-49B7-8ABD-B8ED67F3823D}"/>
                </c:ext>
              </c:extLst>
            </c:dLbl>
            <c:dLbl>
              <c:idx val="30"/>
              <c:layout>
                <c:manualLayout>
                  <c:x val="-1.5516022609067943E-2"/>
                  <c:y val="-3.20409633509442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E-4F94-49B7-8ABD-B8ED67F3823D}"/>
                </c:ext>
              </c:extLst>
            </c:dLbl>
            <c:dLbl>
              <c:idx val="31"/>
              <c:layout>
                <c:manualLayout>
                  <c:x val="-8.735991047043595E-3"/>
                  <c:y val="-3.18215939932562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F-4F94-49B7-8ABD-B8ED67F3823D}"/>
                </c:ext>
              </c:extLst>
            </c:dLbl>
            <c:dLbl>
              <c:idx val="32"/>
              <c:layout>
                <c:manualLayout>
                  <c:x val="-1.0241420825072881E-2"/>
                  <c:y val="-1.67488214908955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0-4F94-49B7-8ABD-B8ED67F3823D}"/>
                </c:ext>
              </c:extLst>
            </c:dLbl>
            <c:dLbl>
              <c:idx val="33"/>
              <c:layout>
                <c:manualLayout>
                  <c:x val="2.4547751892857678E-3"/>
                  <c:y val="-3.27629945927413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1-4F94-49B7-8ABD-B8ED67F3823D}"/>
                </c:ext>
              </c:extLst>
            </c:dLbl>
            <c:dLbl>
              <c:idx val="34"/>
              <c:layout>
                <c:manualLayout>
                  <c:x val="-1.4154172820011776E-3"/>
                  <c:y val="-1.74731322694230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2-4F94-49B7-8ABD-B8ED67F3823D}"/>
                </c:ext>
              </c:extLst>
            </c:dLbl>
            <c:dLbl>
              <c:idx val="35"/>
              <c:layout>
                <c:manualLayout>
                  <c:x val="1.8153137330142242E-3"/>
                  <c:y val="-2.61536511486550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3-4F94-49B7-8ABD-B8ED67F3823D}"/>
                </c:ext>
              </c:extLst>
            </c:dLbl>
            <c:dLbl>
              <c:idx val="36"/>
              <c:layout>
                <c:manualLayout>
                  <c:x val="2.6799549734661042E-3"/>
                  <c:y val="-1.33708820175291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4-4F94-49B7-8ABD-B8ED67F3823D}"/>
                </c:ext>
              </c:extLst>
            </c:dLbl>
            <c:dLbl>
              <c:idx val="37"/>
              <c:layout>
                <c:manualLayout>
                  <c:x val="7.9755230715841891E-4"/>
                  <c:y val="-2.67177972742964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5-4F94-49B7-8ABD-B8ED67F3823D}"/>
                </c:ext>
              </c:extLst>
            </c:dLbl>
            <c:spPr>
              <a:noFill/>
              <a:ln w="28504">
                <a:noFill/>
              </a:ln>
            </c:spPr>
            <c:txPr>
              <a:bodyPr rot="-2700000" vert="horz"/>
              <a:lstStyle/>
              <a:p>
                <a:pPr algn="ctr">
                  <a:defRPr sz="1234" b="1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ru-BY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Sheet1!$B$1:$AM$1</c:f>
              <c:numCache>
                <c:formatCode>General</c:formatCode>
                <c:ptCount val="38"/>
                <c:pt idx="0">
                  <c:v>1971</c:v>
                </c:pt>
                <c:pt idx="1">
                  <c:v>1972</c:v>
                </c:pt>
                <c:pt idx="2">
                  <c:v>1973</c:v>
                </c:pt>
                <c:pt idx="3">
                  <c:v>1974</c:v>
                </c:pt>
                <c:pt idx="4">
                  <c:v>1975</c:v>
                </c:pt>
                <c:pt idx="5">
                  <c:v>1976</c:v>
                </c:pt>
                <c:pt idx="6">
                  <c:v>1977</c:v>
                </c:pt>
                <c:pt idx="7">
                  <c:v>1978</c:v>
                </c:pt>
                <c:pt idx="8">
                  <c:v>1979</c:v>
                </c:pt>
                <c:pt idx="9">
                  <c:v>1980</c:v>
                </c:pt>
                <c:pt idx="10">
                  <c:v>1981</c:v>
                </c:pt>
                <c:pt idx="11">
                  <c:v>1982</c:v>
                </c:pt>
                <c:pt idx="12">
                  <c:v>1983</c:v>
                </c:pt>
                <c:pt idx="13">
                  <c:v>1984</c:v>
                </c:pt>
                <c:pt idx="14">
                  <c:v>1985</c:v>
                </c:pt>
                <c:pt idx="15">
                  <c:v>1986</c:v>
                </c:pt>
                <c:pt idx="16">
                  <c:v>1987</c:v>
                </c:pt>
                <c:pt idx="17">
                  <c:v>1988</c:v>
                </c:pt>
                <c:pt idx="18">
                  <c:v>1989</c:v>
                </c:pt>
                <c:pt idx="19">
                  <c:v>1990</c:v>
                </c:pt>
                <c:pt idx="20">
                  <c:v>1991</c:v>
                </c:pt>
                <c:pt idx="21">
                  <c:v>1992</c:v>
                </c:pt>
                <c:pt idx="22">
                  <c:v>1993</c:v>
                </c:pt>
                <c:pt idx="23">
                  <c:v>1994</c:v>
                </c:pt>
                <c:pt idx="24">
                  <c:v>1995</c:v>
                </c:pt>
                <c:pt idx="25">
                  <c:v>1996</c:v>
                </c:pt>
                <c:pt idx="26">
                  <c:v>1997</c:v>
                </c:pt>
                <c:pt idx="27">
                  <c:v>1998</c:v>
                </c:pt>
                <c:pt idx="28">
                  <c:v>1999</c:v>
                </c:pt>
                <c:pt idx="29">
                  <c:v>2000</c:v>
                </c:pt>
                <c:pt idx="30">
                  <c:v>2001</c:v>
                </c:pt>
                <c:pt idx="31">
                  <c:v>2002</c:v>
                </c:pt>
                <c:pt idx="32">
                  <c:v>2003</c:v>
                </c:pt>
                <c:pt idx="33">
                  <c:v>2004</c:v>
                </c:pt>
                <c:pt idx="34">
                  <c:v>2005</c:v>
                </c:pt>
                <c:pt idx="35">
                  <c:v>2006</c:v>
                </c:pt>
                <c:pt idx="36">
                  <c:v>2007</c:v>
                </c:pt>
                <c:pt idx="37">
                  <c:v>2008</c:v>
                </c:pt>
              </c:numCache>
            </c:numRef>
          </c:cat>
          <c:val>
            <c:numRef>
              <c:f>Sheet1!$B$2:$AM$2</c:f>
              <c:numCache>
                <c:formatCode>General</c:formatCode>
                <c:ptCount val="38"/>
                <c:pt idx="0">
                  <c:v>5.6</c:v>
                </c:pt>
                <c:pt idx="1">
                  <c:v>5.8</c:v>
                </c:pt>
                <c:pt idx="2">
                  <c:v>5.3</c:v>
                </c:pt>
                <c:pt idx="3">
                  <c:v>7.2</c:v>
                </c:pt>
                <c:pt idx="4">
                  <c:v>9.6</c:v>
                </c:pt>
                <c:pt idx="5">
                  <c:v>9.2000000000000011</c:v>
                </c:pt>
                <c:pt idx="6">
                  <c:v>8.9</c:v>
                </c:pt>
                <c:pt idx="7">
                  <c:v>7.3</c:v>
                </c:pt>
                <c:pt idx="8">
                  <c:v>7.3</c:v>
                </c:pt>
                <c:pt idx="9">
                  <c:v>8.4</c:v>
                </c:pt>
                <c:pt idx="10">
                  <c:v>6.2</c:v>
                </c:pt>
                <c:pt idx="11">
                  <c:v>5.5</c:v>
                </c:pt>
                <c:pt idx="12">
                  <c:v>4.5</c:v>
                </c:pt>
                <c:pt idx="13">
                  <c:v>3.6</c:v>
                </c:pt>
                <c:pt idx="14">
                  <c:v>3.5</c:v>
                </c:pt>
                <c:pt idx="15">
                  <c:v>2.8</c:v>
                </c:pt>
                <c:pt idx="16">
                  <c:v>1.5</c:v>
                </c:pt>
                <c:pt idx="17">
                  <c:v>1.4</c:v>
                </c:pt>
                <c:pt idx="18">
                  <c:v>2.1</c:v>
                </c:pt>
                <c:pt idx="19">
                  <c:v>2.7</c:v>
                </c:pt>
                <c:pt idx="20">
                  <c:v>5.0999999999999996</c:v>
                </c:pt>
                <c:pt idx="21">
                  <c:v>11.8</c:v>
                </c:pt>
                <c:pt idx="22">
                  <c:v>30.6</c:v>
                </c:pt>
                <c:pt idx="23">
                  <c:v>72.099999999999994</c:v>
                </c:pt>
                <c:pt idx="24">
                  <c:v>148.9</c:v>
                </c:pt>
                <c:pt idx="25">
                  <c:v>209.7</c:v>
                </c:pt>
                <c:pt idx="26">
                  <c:v>199.1</c:v>
                </c:pt>
                <c:pt idx="27">
                  <c:v>164.1</c:v>
                </c:pt>
                <c:pt idx="28">
                  <c:v>130.5</c:v>
                </c:pt>
                <c:pt idx="29">
                  <c:v>104.3</c:v>
                </c:pt>
                <c:pt idx="30">
                  <c:v>80.599999999999994</c:v>
                </c:pt>
                <c:pt idx="31">
                  <c:v>58.8</c:v>
                </c:pt>
                <c:pt idx="32">
                  <c:v>48.7</c:v>
                </c:pt>
                <c:pt idx="33">
                  <c:v>41.1</c:v>
                </c:pt>
                <c:pt idx="34">
                  <c:v>32.700000000000003</c:v>
                </c:pt>
                <c:pt idx="35">
                  <c:v>27.1</c:v>
                </c:pt>
                <c:pt idx="36">
                  <c:v>22.5</c:v>
                </c:pt>
                <c:pt idx="37">
                  <c:v>19</c:v>
                </c:pt>
              </c:numCache>
            </c:numRef>
          </c:val>
          <c:shape val="coneToMax"/>
          <c:extLst>
            <c:ext xmlns:c16="http://schemas.microsoft.com/office/drawing/2014/chart" uri="{C3380CC4-5D6E-409C-BE32-E72D297353CC}">
              <c16:uniqueId val="{00000026-4F94-49B7-8ABD-B8ED67F3823D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spPr>
            <a:solidFill>
              <a:schemeClr val="accent2"/>
            </a:solidFill>
            <a:ln w="14252">
              <a:solidFill>
                <a:schemeClr val="tx1"/>
              </a:solidFill>
              <a:prstDash val="solid"/>
            </a:ln>
          </c:spPr>
          <c:invertIfNegative val="0"/>
          <c:dLbls>
            <c:spPr>
              <a:noFill/>
              <a:ln w="28504">
                <a:noFill/>
              </a:ln>
            </c:spPr>
            <c:txPr>
              <a:bodyPr/>
              <a:lstStyle/>
              <a:p>
                <a:pPr>
                  <a:defRPr sz="1094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ru-BY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Sheet1!$B$1:$AM$1</c:f>
              <c:numCache>
                <c:formatCode>General</c:formatCode>
                <c:ptCount val="38"/>
                <c:pt idx="0">
                  <c:v>1971</c:v>
                </c:pt>
                <c:pt idx="1">
                  <c:v>1972</c:v>
                </c:pt>
                <c:pt idx="2">
                  <c:v>1973</c:v>
                </c:pt>
                <c:pt idx="3">
                  <c:v>1974</c:v>
                </c:pt>
                <c:pt idx="4">
                  <c:v>1975</c:v>
                </c:pt>
                <c:pt idx="5">
                  <c:v>1976</c:v>
                </c:pt>
                <c:pt idx="6">
                  <c:v>1977</c:v>
                </c:pt>
                <c:pt idx="7">
                  <c:v>1978</c:v>
                </c:pt>
                <c:pt idx="8">
                  <c:v>1979</c:v>
                </c:pt>
                <c:pt idx="9">
                  <c:v>1980</c:v>
                </c:pt>
                <c:pt idx="10">
                  <c:v>1981</c:v>
                </c:pt>
                <c:pt idx="11">
                  <c:v>1982</c:v>
                </c:pt>
                <c:pt idx="12">
                  <c:v>1983</c:v>
                </c:pt>
                <c:pt idx="13">
                  <c:v>1984</c:v>
                </c:pt>
                <c:pt idx="14">
                  <c:v>1985</c:v>
                </c:pt>
                <c:pt idx="15">
                  <c:v>1986</c:v>
                </c:pt>
                <c:pt idx="16">
                  <c:v>1987</c:v>
                </c:pt>
                <c:pt idx="17">
                  <c:v>1988</c:v>
                </c:pt>
                <c:pt idx="18">
                  <c:v>1989</c:v>
                </c:pt>
                <c:pt idx="19">
                  <c:v>1990</c:v>
                </c:pt>
                <c:pt idx="20">
                  <c:v>1991</c:v>
                </c:pt>
                <c:pt idx="21">
                  <c:v>1992</c:v>
                </c:pt>
                <c:pt idx="22">
                  <c:v>1993</c:v>
                </c:pt>
                <c:pt idx="23">
                  <c:v>1994</c:v>
                </c:pt>
                <c:pt idx="24">
                  <c:v>1995</c:v>
                </c:pt>
                <c:pt idx="25">
                  <c:v>1996</c:v>
                </c:pt>
                <c:pt idx="26">
                  <c:v>1997</c:v>
                </c:pt>
                <c:pt idx="27">
                  <c:v>1998</c:v>
                </c:pt>
                <c:pt idx="28">
                  <c:v>1999</c:v>
                </c:pt>
                <c:pt idx="29">
                  <c:v>2000</c:v>
                </c:pt>
                <c:pt idx="30">
                  <c:v>2001</c:v>
                </c:pt>
                <c:pt idx="31">
                  <c:v>2002</c:v>
                </c:pt>
                <c:pt idx="32">
                  <c:v>2003</c:v>
                </c:pt>
                <c:pt idx="33">
                  <c:v>2004</c:v>
                </c:pt>
                <c:pt idx="34">
                  <c:v>2005</c:v>
                </c:pt>
                <c:pt idx="35">
                  <c:v>2006</c:v>
                </c:pt>
                <c:pt idx="36">
                  <c:v>2007</c:v>
                </c:pt>
                <c:pt idx="37">
                  <c:v>2008</c:v>
                </c:pt>
              </c:numCache>
            </c:numRef>
          </c:cat>
          <c:val>
            <c:numRef>
              <c:f>Sheet1!$B$3:$AM$3</c:f>
              <c:numCache>
                <c:formatCode>General</c:formatCode>
                <c:ptCount val="38"/>
              </c:numCache>
            </c:numRef>
          </c:val>
          <c:shape val="coneToMax"/>
          <c:extLst>
            <c:ext xmlns:c16="http://schemas.microsoft.com/office/drawing/2014/chart" uri="{C3380CC4-5D6E-409C-BE32-E72D297353CC}">
              <c16:uniqueId val="{00000027-4F94-49B7-8ABD-B8ED67F3823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0"/>
        <c:gapDepth val="0"/>
        <c:shape val="cone"/>
        <c:axId val="91785856"/>
        <c:axId val="91787648"/>
        <c:axId val="75097856"/>
      </c:bar3DChart>
      <c:catAx>
        <c:axId val="917858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563">
            <a:solidFill>
              <a:schemeClr val="tx1"/>
            </a:solidFill>
            <a:prstDash val="solid"/>
          </a:ln>
        </c:spPr>
        <c:txPr>
          <a:bodyPr rot="-5400000" vert="horz"/>
          <a:lstStyle/>
          <a:p>
            <a:pPr>
              <a:defRPr sz="1344" b="1" i="0" u="none" strike="noStrike" baseline="0">
                <a:solidFill>
                  <a:srgbClr val="FF0000"/>
                </a:solidFill>
                <a:latin typeface="Arial"/>
                <a:ea typeface="Arial"/>
                <a:cs typeface="Arial"/>
              </a:defRPr>
            </a:pPr>
            <a:endParaRPr lang="ru-BY"/>
          </a:p>
        </c:txPr>
        <c:crossAx val="91787648"/>
        <c:crosses val="autoZero"/>
        <c:auto val="1"/>
        <c:lblAlgn val="ctr"/>
        <c:lblOffset val="100"/>
        <c:tickLblSkip val="2"/>
        <c:tickMarkSkip val="1"/>
        <c:noMultiLvlLbl val="1"/>
      </c:catAx>
      <c:valAx>
        <c:axId val="91787648"/>
        <c:scaling>
          <c:orientation val="minMax"/>
        </c:scaling>
        <c:delete val="1"/>
        <c:axPos val="r"/>
        <c:numFmt formatCode="General" sourceLinked="1"/>
        <c:majorTickMark val="out"/>
        <c:minorTickMark val="none"/>
        <c:tickLblPos val="none"/>
        <c:crossAx val="91785856"/>
        <c:crosses val="max"/>
        <c:crossBetween val="between"/>
      </c:valAx>
      <c:serAx>
        <c:axId val="75097856"/>
        <c:scaling>
          <c:orientation val="minMax"/>
        </c:scaling>
        <c:delete val="1"/>
        <c:axPos val="b"/>
        <c:majorTickMark val="out"/>
        <c:minorTickMark val="none"/>
        <c:tickLblPos val="none"/>
        <c:crossAx val="91787648"/>
        <c:crosses val="autoZero"/>
      </c:serAx>
      <c:spPr>
        <a:gradFill rotWithShape="0">
          <a:gsLst>
            <a:gs pos="0">
              <a:srgbClr val="CCFFFF">
                <a:gamma/>
                <a:shade val="46275"/>
                <a:invGamma/>
              </a:srgbClr>
            </a:gs>
            <a:gs pos="50000">
              <a:srgbClr val="CCFFFF"/>
            </a:gs>
            <a:gs pos="100000">
              <a:srgbClr val="CCFFFF">
                <a:gamma/>
                <a:shade val="46275"/>
                <a:invGamma/>
              </a:srgbClr>
            </a:gs>
          </a:gsLst>
          <a:lin ang="5400000" scaled="1"/>
        </a:gradFill>
        <a:ln w="28504">
          <a:noFill/>
        </a:ln>
      </c:spPr>
    </c:plotArea>
    <c:plotVisOnly val="1"/>
    <c:dispBlanksAs val="gap"/>
    <c:showDLblsOverMax val="0"/>
  </c:chart>
  <c:spPr>
    <a:solidFill>
      <a:srgbClr val="FFFFFF"/>
    </a:solidFill>
    <a:ln w="14252">
      <a:solidFill>
        <a:schemeClr val="tx1"/>
      </a:solidFill>
      <a:prstDash val="solid"/>
    </a:ln>
  </c:spPr>
  <c:txPr>
    <a:bodyPr/>
    <a:lstStyle/>
    <a:p>
      <a:pPr>
        <a:defRPr sz="1038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BY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967" b="1" i="0" u="none" strike="noStrike" baseline="0">
                <a:solidFill>
                  <a:srgbClr val="FFFF00"/>
                </a:solidFill>
                <a:latin typeface="Arial"/>
                <a:ea typeface="Arial"/>
                <a:cs typeface="Arial"/>
              </a:defRPr>
            </a:pPr>
            <a:r>
              <a:rPr lang="ru-RU">
                <a:solidFill>
                  <a:srgbClr val="FFFF00"/>
                </a:solidFill>
              </a:rPr>
              <a:t>Динамика заболеваемости гонококковой инфекцией в Республике Беларусь (БССР) 
в 1975-2008 гг. (на 100 тыс. населения)</a:t>
            </a:r>
          </a:p>
        </c:rich>
      </c:tx>
      <c:layout>
        <c:manualLayout>
          <c:xMode val="edge"/>
          <c:yMode val="edge"/>
          <c:x val="0.10974240719910011"/>
          <c:y val="2.3728768138216928E-2"/>
        </c:manualLayout>
      </c:layout>
      <c:overlay val="0"/>
      <c:spPr>
        <a:noFill/>
        <a:ln w="27005">
          <a:noFill/>
        </a:ln>
      </c:spPr>
    </c:title>
    <c:autoTitleDeleted val="0"/>
    <c:view3D>
      <c:rotX val="63"/>
      <c:hPercent val="50"/>
      <c:rotY val="343"/>
      <c:depthPercent val="100"/>
      <c:rAngAx val="0"/>
      <c:perspective val="0"/>
    </c:view3D>
    <c:floor>
      <c:thickness val="0"/>
      <c:spPr>
        <a:solidFill>
          <a:srgbClr val="FF99CC"/>
        </a:solidFill>
        <a:ln w="3175">
          <a:solidFill>
            <a:schemeClr val="tx1"/>
          </a:solidFill>
          <a:prstDash val="solid"/>
        </a:ln>
      </c:spPr>
    </c:floor>
    <c:sideWall>
      <c:thickness val="0"/>
      <c:spPr>
        <a:solidFill>
          <a:srgbClr val="FF99CC"/>
        </a:solidFill>
        <a:ln w="12700">
          <a:solidFill>
            <a:srgbClr val="FF99CC"/>
          </a:solidFill>
          <a:prstDash val="solid"/>
        </a:ln>
      </c:spPr>
    </c:sideWall>
    <c:backWall>
      <c:thickness val="0"/>
      <c:spPr>
        <a:solidFill>
          <a:srgbClr val="FF99CC"/>
        </a:solidFill>
        <a:ln w="12700">
          <a:solidFill>
            <a:srgbClr val="FF99CC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1.1198243829071844E-2"/>
          <c:y val="2.5767290233042268E-2"/>
          <c:w val="0.9888017917133255"/>
          <c:h val="0.86779661016949727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rgbClr val="FF00FF"/>
            </a:solidFill>
            <a:ln w="13503">
              <a:solidFill>
                <a:schemeClr val="tx1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-1.5697149767193583E-2"/>
                  <c:y val="4.586795083965142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C6E-4D92-B02E-0C7246C1BB0A}"/>
                </c:ext>
              </c:extLst>
            </c:dLbl>
            <c:dLbl>
              <c:idx val="1"/>
              <c:layout>
                <c:manualLayout>
                  <c:x val="-1.4333179539190223E-2"/>
                  <c:y val="9.232576838673867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C6E-4D92-B02E-0C7246C1BB0A}"/>
                </c:ext>
              </c:extLst>
            </c:dLbl>
            <c:dLbl>
              <c:idx val="2"/>
              <c:layout>
                <c:manualLayout>
                  <c:x val="-1.6437684417984915E-2"/>
                  <c:y val="3.656033690357085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C6E-4D92-B02E-0C7246C1BB0A}"/>
                </c:ext>
              </c:extLst>
            </c:dLbl>
            <c:dLbl>
              <c:idx val="3"/>
              <c:layout>
                <c:manualLayout>
                  <c:x val="-1.9549569211277922E-2"/>
                  <c:y val="6.121950347467544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C6E-4D92-B02E-0C7246C1BB0A}"/>
                </c:ext>
              </c:extLst>
            </c:dLbl>
            <c:dLbl>
              <c:idx val="4"/>
              <c:layout>
                <c:manualLayout>
                  <c:x val="-2.042988542517991E-2"/>
                  <c:y val="-2.466099918454425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C6E-4D92-B02E-0C7246C1BB0A}"/>
                </c:ext>
              </c:extLst>
            </c:dLbl>
            <c:dLbl>
              <c:idx val="5"/>
              <c:layout>
                <c:manualLayout>
                  <c:x val="-1.4589728405553721E-2"/>
                  <c:y val="-1.84798615487605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C6E-4D92-B02E-0C7246C1BB0A}"/>
                </c:ext>
              </c:extLst>
            </c:dLbl>
            <c:dLbl>
              <c:idx val="6"/>
              <c:layout>
                <c:manualLayout>
                  <c:x val="-1.8827737663716738E-2"/>
                  <c:y val="2.229345149942989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7C6E-4D92-B02E-0C7246C1BB0A}"/>
                </c:ext>
              </c:extLst>
            </c:dLbl>
            <c:dLbl>
              <c:idx val="7"/>
              <c:layout>
                <c:manualLayout>
                  <c:x val="-1.0744842463708867E-2"/>
                  <c:y val="-8.781623761255368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7C6E-4D92-B02E-0C7246C1BB0A}"/>
                </c:ext>
              </c:extLst>
            </c:dLbl>
            <c:dLbl>
              <c:idx val="8"/>
              <c:layout>
                <c:manualLayout>
                  <c:x val="-3.783316353891863E-3"/>
                  <c:y val="-5.022021377318337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7C6E-4D92-B02E-0C7246C1BB0A}"/>
                </c:ext>
              </c:extLst>
            </c:dLbl>
            <c:dLbl>
              <c:idx val="9"/>
              <c:layout>
                <c:manualLayout>
                  <c:x val="-3.5424846578206463E-3"/>
                  <c:y val="-1.23998606927919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7C6E-4D92-B02E-0C7246C1BB0A}"/>
                </c:ext>
              </c:extLst>
            </c:dLbl>
            <c:dLbl>
              <c:idx val="10"/>
              <c:layout>
                <c:manualLayout>
                  <c:x val="6.9083429178094591E-3"/>
                  <c:y val="-1.15810347153955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7C6E-4D92-B02E-0C7246C1BB0A}"/>
                </c:ext>
              </c:extLst>
            </c:dLbl>
            <c:dLbl>
              <c:idx val="11"/>
              <c:layout>
                <c:manualLayout>
                  <c:x val="2.6537097247666848E-3"/>
                  <c:y val="-7.571808941177111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7C6E-4D92-B02E-0C7246C1BB0A}"/>
                </c:ext>
              </c:extLst>
            </c:dLbl>
            <c:dLbl>
              <c:idx val="12"/>
              <c:layout>
                <c:manualLayout>
                  <c:x val="8.4999492003778598E-3"/>
                  <c:y val="-2.93186255435972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7C6E-4D92-B02E-0C7246C1BB0A}"/>
                </c:ext>
              </c:extLst>
            </c:dLbl>
            <c:dLbl>
              <c:idx val="13"/>
              <c:layout>
                <c:manualLayout>
                  <c:x val="-1.3301970242665E-3"/>
                  <c:y val="-1.07111273184245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7C6E-4D92-B02E-0C7246C1BB0A}"/>
                </c:ext>
              </c:extLst>
            </c:dLbl>
            <c:dLbl>
              <c:idx val="14"/>
              <c:layout>
                <c:manualLayout>
                  <c:x val="-1.1919637226795441E-3"/>
                  <c:y val="-6.603295200272103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7C6E-4D92-B02E-0C7246C1BB0A}"/>
                </c:ext>
              </c:extLst>
            </c:dLbl>
            <c:dLbl>
              <c:idx val="15"/>
              <c:layout>
                <c:manualLayout>
                  <c:x val="2.8699099199609441E-4"/>
                  <c:y val="-1.49811288800764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7C6E-4D92-B02E-0C7246C1BB0A}"/>
                </c:ext>
              </c:extLst>
            </c:dLbl>
            <c:dLbl>
              <c:idx val="16"/>
              <c:layout>
                <c:manualLayout>
                  <c:x val="-2.9353440935072752E-3"/>
                  <c:y val="-1.5714878203388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7C6E-4D92-B02E-0C7246C1BB0A}"/>
                </c:ext>
              </c:extLst>
            </c:dLbl>
            <c:dLbl>
              <c:idx val="17"/>
              <c:layout>
                <c:manualLayout>
                  <c:x val="6.7280198629248366E-4"/>
                  <c:y val="-1.91383057740943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7C6E-4D92-B02E-0C7246C1BB0A}"/>
                </c:ext>
              </c:extLst>
            </c:dLbl>
            <c:dLbl>
              <c:idx val="18"/>
              <c:layout>
                <c:manualLayout>
                  <c:x val="9.1905259769613202E-4"/>
                  <c:y val="-2.40067153490470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7C6E-4D92-B02E-0C7246C1BB0A}"/>
                </c:ext>
              </c:extLst>
            </c:dLbl>
            <c:dLbl>
              <c:idx val="19"/>
              <c:layout>
                <c:manualLayout>
                  <c:x val="1.1661879299703546E-3"/>
                  <c:y val="-1.26604675122456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7C6E-4D92-B02E-0C7246C1BB0A}"/>
                </c:ext>
              </c:extLst>
            </c:dLbl>
            <c:dLbl>
              <c:idx val="20"/>
              <c:layout>
                <c:manualLayout>
                  <c:x val="7.0143074374313724E-3"/>
                  <c:y val="-2.2464372054954513E-2"/>
                </c:manualLayout>
              </c:layout>
              <c:tx>
                <c:rich>
                  <a:bodyPr/>
                  <a:lstStyle/>
                  <a:p>
                    <a:r>
                      <a:rPr lang="ru-RU">
                        <a:solidFill>
                          <a:schemeClr val="bg1"/>
                        </a:solidFill>
                      </a:rPr>
                      <a:t>164,5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4-7C6E-4D92-B02E-0C7246C1BB0A}"/>
                </c:ext>
              </c:extLst>
            </c:dLbl>
            <c:dLbl>
              <c:idx val="21"/>
              <c:layout>
                <c:manualLayout>
                  <c:x val="-8.2387061368419806E-3"/>
                  <c:y val="-1.67457426603167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7C6E-4D92-B02E-0C7246C1BB0A}"/>
                </c:ext>
              </c:extLst>
            </c:dLbl>
            <c:dLbl>
              <c:idx val="22"/>
              <c:layout>
                <c:manualLayout>
                  <c:x val="-3.113673801927126E-4"/>
                  <c:y val="-2.90114024493434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7C6E-4D92-B02E-0C7246C1BB0A}"/>
                </c:ext>
              </c:extLst>
            </c:dLbl>
            <c:dLbl>
              <c:idx val="23"/>
              <c:layout>
                <c:manualLayout>
                  <c:x val="-1.0647553756698341E-3"/>
                  <c:y val="-3.38408493353665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7C6E-4D92-B02E-0C7246C1BB0A}"/>
                </c:ext>
              </c:extLst>
            </c:dLbl>
            <c:dLbl>
              <c:idx val="24"/>
              <c:layout>
                <c:manualLayout>
                  <c:x val="4.671807938492512E-3"/>
                  <c:y val="-3.02963457422602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7C6E-4D92-B02E-0C7246C1BB0A}"/>
                </c:ext>
              </c:extLst>
            </c:dLbl>
            <c:dLbl>
              <c:idx val="25"/>
              <c:layout>
                <c:manualLayout>
                  <c:x val="1.6820959889453184E-3"/>
                  <c:y val="-2.22946960430414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7C6E-4D92-B02E-0C7246C1BB0A}"/>
                </c:ext>
              </c:extLst>
            </c:dLbl>
            <c:dLbl>
              <c:idx val="26"/>
              <c:layout>
                <c:manualLayout>
                  <c:x val="1.9453774771071197E-3"/>
                  <c:y val="-3.71065848588027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7C6E-4D92-B02E-0C7246C1BB0A}"/>
                </c:ext>
              </c:extLst>
            </c:dLbl>
            <c:dLbl>
              <c:idx val="27"/>
              <c:layout>
                <c:manualLayout>
                  <c:x val="-3.2641543698202157E-5"/>
                  <c:y val="-3.29500965986367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7C6E-4D92-B02E-0C7246C1BB0A}"/>
                </c:ext>
              </c:extLst>
            </c:dLbl>
            <c:dLbl>
              <c:idx val="28"/>
              <c:layout>
                <c:manualLayout>
                  <c:x val="5.8268687449713917E-3"/>
                  <c:y val="-2.91967873786165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7C6E-4D92-B02E-0C7246C1BB0A}"/>
                </c:ext>
              </c:extLst>
            </c:dLbl>
            <c:dLbl>
              <c:idx val="29"/>
              <c:layout>
                <c:manualLayout>
                  <c:x val="6.0845101375833054E-3"/>
                  <c:y val="-3.00438207991150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7C6E-4D92-B02E-0C7246C1BB0A}"/>
                </c:ext>
              </c:extLst>
            </c:dLbl>
            <c:dLbl>
              <c:idx val="30"/>
              <c:layout>
                <c:manualLayout>
                  <c:x val="2.9830208145199002E-3"/>
                  <c:y val="-3.55721672349708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E-7C6E-4D92-B02E-0C7246C1BB0A}"/>
                </c:ext>
              </c:extLst>
            </c:dLbl>
            <c:dLbl>
              <c:idx val="31"/>
              <c:layout>
                <c:manualLayout>
                  <c:x val="2.1225002300967002E-3"/>
                  <c:y val="-4.23115648668789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F-7C6E-4D92-B02E-0C7246C1BB0A}"/>
                </c:ext>
              </c:extLst>
            </c:dLbl>
            <c:dLbl>
              <c:idx val="32"/>
              <c:layout>
                <c:manualLayout>
                  <c:x val="-9.7312781719944598E-4"/>
                  <c:y val="-3.16993838702572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0-7C6E-4D92-B02E-0C7246C1BB0A}"/>
                </c:ext>
              </c:extLst>
            </c:dLbl>
            <c:dLbl>
              <c:idx val="33"/>
              <c:layout>
                <c:manualLayout>
                  <c:x val="4.1196512158869932E-4"/>
                  <c:y val="-3.496984335044922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1-7C6E-4D92-B02E-0C7246C1BB0A}"/>
                </c:ext>
              </c:extLst>
            </c:dLbl>
            <c:dLbl>
              <c:idx val="34"/>
              <c:layout>
                <c:manualLayout>
                  <c:xMode val="edge"/>
                  <c:yMode val="edge"/>
                  <c:x val="0.87122060470324769"/>
                  <c:y val="0.3186440677966119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2-7C6E-4D92-B02E-0C7246C1BB0A}"/>
                </c:ext>
              </c:extLst>
            </c:dLbl>
            <c:dLbl>
              <c:idx val="35"/>
              <c:layout>
                <c:manualLayout>
                  <c:xMode val="edge"/>
                  <c:yMode val="edge"/>
                  <c:x val="0.87346024636058595"/>
                  <c:y val="0.313559322033898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3-7C6E-4D92-B02E-0C7246C1BB0A}"/>
                </c:ext>
              </c:extLst>
            </c:dLbl>
            <c:dLbl>
              <c:idx val="36"/>
              <c:layout>
                <c:manualLayout>
                  <c:xMode val="edge"/>
                  <c:yMode val="edge"/>
                  <c:x val="0.87122060470324769"/>
                  <c:y val="0.313559322033898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4-7C6E-4D92-B02E-0C7246C1BB0A}"/>
                </c:ext>
              </c:extLst>
            </c:dLbl>
            <c:dLbl>
              <c:idx val="37"/>
              <c:layout>
                <c:manualLayout>
                  <c:xMode val="edge"/>
                  <c:yMode val="edge"/>
                  <c:x val="0.87346024636058595"/>
                  <c:y val="0.3033898305084759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5-7C6E-4D92-B02E-0C7246C1BB0A}"/>
                </c:ext>
              </c:extLst>
            </c:dLbl>
            <c:spPr>
              <a:noFill/>
              <a:ln w="27005">
                <a:noFill/>
              </a:ln>
            </c:spPr>
            <c:txPr>
              <a:bodyPr rot="-3600000" vert="horz"/>
              <a:lstStyle/>
              <a:p>
                <a:pPr algn="ctr">
                  <a:defRPr sz="1090" b="1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ru-BY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Sheet1!$B$1:$AM$1</c:f>
              <c:numCache>
                <c:formatCode>General</c:formatCode>
                <c:ptCount val="34"/>
                <c:pt idx="0">
                  <c:v>1975</c:v>
                </c:pt>
                <c:pt idx="1">
                  <c:v>1976</c:v>
                </c:pt>
                <c:pt idx="2">
                  <c:v>1977</c:v>
                </c:pt>
                <c:pt idx="3">
                  <c:v>1978</c:v>
                </c:pt>
                <c:pt idx="4">
                  <c:v>1979</c:v>
                </c:pt>
                <c:pt idx="5">
                  <c:v>1980</c:v>
                </c:pt>
                <c:pt idx="6">
                  <c:v>1981</c:v>
                </c:pt>
                <c:pt idx="7">
                  <c:v>1982</c:v>
                </c:pt>
                <c:pt idx="8">
                  <c:v>1983</c:v>
                </c:pt>
                <c:pt idx="9">
                  <c:v>1984</c:v>
                </c:pt>
                <c:pt idx="10">
                  <c:v>1985</c:v>
                </c:pt>
                <c:pt idx="11">
                  <c:v>1986</c:v>
                </c:pt>
                <c:pt idx="12">
                  <c:v>1987</c:v>
                </c:pt>
                <c:pt idx="13">
                  <c:v>1988</c:v>
                </c:pt>
                <c:pt idx="14">
                  <c:v>1989</c:v>
                </c:pt>
                <c:pt idx="15">
                  <c:v>1990</c:v>
                </c:pt>
                <c:pt idx="16">
                  <c:v>1991</c:v>
                </c:pt>
                <c:pt idx="17">
                  <c:v>1992</c:v>
                </c:pt>
                <c:pt idx="18">
                  <c:v>1993</c:v>
                </c:pt>
                <c:pt idx="19">
                  <c:v>1994</c:v>
                </c:pt>
                <c:pt idx="20">
                  <c:v>1995</c:v>
                </c:pt>
                <c:pt idx="21">
                  <c:v>1996</c:v>
                </c:pt>
                <c:pt idx="22">
                  <c:v>1997</c:v>
                </c:pt>
                <c:pt idx="23">
                  <c:v>1998</c:v>
                </c:pt>
                <c:pt idx="24">
                  <c:v>1999</c:v>
                </c:pt>
                <c:pt idx="25">
                  <c:v>2000</c:v>
                </c:pt>
                <c:pt idx="26">
                  <c:v>2001</c:v>
                </c:pt>
                <c:pt idx="27">
                  <c:v>2002</c:v>
                </c:pt>
                <c:pt idx="28">
                  <c:v>2003</c:v>
                </c:pt>
                <c:pt idx="29">
                  <c:v>2004</c:v>
                </c:pt>
                <c:pt idx="30">
                  <c:v>2005</c:v>
                </c:pt>
                <c:pt idx="31">
                  <c:v>2006</c:v>
                </c:pt>
                <c:pt idx="32">
                  <c:v>2007</c:v>
                </c:pt>
                <c:pt idx="33">
                  <c:v>2008</c:v>
                </c:pt>
              </c:numCache>
            </c:numRef>
          </c:cat>
          <c:val>
            <c:numRef>
              <c:f>Sheet1!$B$2:$AM$2</c:f>
              <c:numCache>
                <c:formatCode>General</c:formatCode>
                <c:ptCount val="34"/>
                <c:pt idx="0">
                  <c:v>93.9</c:v>
                </c:pt>
                <c:pt idx="1">
                  <c:v>99.5</c:v>
                </c:pt>
                <c:pt idx="2">
                  <c:v>109.4</c:v>
                </c:pt>
                <c:pt idx="3">
                  <c:v>120.7</c:v>
                </c:pt>
                <c:pt idx="4">
                  <c:v>118.3</c:v>
                </c:pt>
                <c:pt idx="5">
                  <c:v>117.2</c:v>
                </c:pt>
                <c:pt idx="6">
                  <c:v>115.4</c:v>
                </c:pt>
                <c:pt idx="7">
                  <c:v>118.4</c:v>
                </c:pt>
                <c:pt idx="8">
                  <c:v>116.6</c:v>
                </c:pt>
                <c:pt idx="9">
                  <c:v>107.3</c:v>
                </c:pt>
                <c:pt idx="10">
                  <c:v>96.2</c:v>
                </c:pt>
                <c:pt idx="11">
                  <c:v>85.5</c:v>
                </c:pt>
                <c:pt idx="12">
                  <c:v>85.7</c:v>
                </c:pt>
                <c:pt idx="13">
                  <c:v>89.7</c:v>
                </c:pt>
                <c:pt idx="14">
                  <c:v>107.4</c:v>
                </c:pt>
                <c:pt idx="15">
                  <c:v>98.8</c:v>
                </c:pt>
                <c:pt idx="16">
                  <c:v>102.1</c:v>
                </c:pt>
                <c:pt idx="17">
                  <c:v>131.30000000000001</c:v>
                </c:pt>
                <c:pt idx="18">
                  <c:v>167.1</c:v>
                </c:pt>
                <c:pt idx="19">
                  <c:v>170.5</c:v>
                </c:pt>
                <c:pt idx="20">
                  <c:v>164.5</c:v>
                </c:pt>
                <c:pt idx="21">
                  <c:v>125</c:v>
                </c:pt>
                <c:pt idx="22">
                  <c:v>103.6</c:v>
                </c:pt>
                <c:pt idx="23">
                  <c:v>97.3</c:v>
                </c:pt>
                <c:pt idx="24">
                  <c:v>110.1</c:v>
                </c:pt>
                <c:pt idx="25">
                  <c:v>98.7</c:v>
                </c:pt>
                <c:pt idx="26">
                  <c:v>78.099999999999994</c:v>
                </c:pt>
                <c:pt idx="27">
                  <c:v>66.3</c:v>
                </c:pt>
                <c:pt idx="28">
                  <c:v>60.3</c:v>
                </c:pt>
                <c:pt idx="29">
                  <c:v>61.2</c:v>
                </c:pt>
                <c:pt idx="30">
                  <c:v>62.6</c:v>
                </c:pt>
                <c:pt idx="31">
                  <c:v>62.5</c:v>
                </c:pt>
                <c:pt idx="32">
                  <c:v>56.6</c:v>
                </c:pt>
                <c:pt idx="33">
                  <c:v>50.3</c:v>
                </c:pt>
              </c:numCache>
            </c:numRef>
          </c:val>
          <c:shape val="coneToMax"/>
          <c:extLst>
            <c:ext xmlns:c16="http://schemas.microsoft.com/office/drawing/2014/chart" uri="{C3380CC4-5D6E-409C-BE32-E72D297353CC}">
              <c16:uniqueId val="{00000026-7C6E-4D92-B02E-0C7246C1BB0A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spPr>
            <a:solidFill>
              <a:schemeClr val="accent2"/>
            </a:solidFill>
            <a:ln w="13503">
              <a:solidFill>
                <a:schemeClr val="tx1"/>
              </a:solidFill>
              <a:prstDash val="solid"/>
            </a:ln>
          </c:spPr>
          <c:invertIfNegative val="0"/>
          <c:dLbls>
            <c:spPr>
              <a:noFill/>
              <a:ln w="27005">
                <a:noFill/>
              </a:ln>
            </c:spPr>
            <c:txPr>
              <a:bodyPr/>
              <a:lstStyle/>
              <a:p>
                <a:pPr>
                  <a:defRPr sz="957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ru-BY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Sheet1!$B$1:$AM$1</c:f>
              <c:numCache>
                <c:formatCode>General</c:formatCode>
                <c:ptCount val="34"/>
                <c:pt idx="0">
                  <c:v>1975</c:v>
                </c:pt>
                <c:pt idx="1">
                  <c:v>1976</c:v>
                </c:pt>
                <c:pt idx="2">
                  <c:v>1977</c:v>
                </c:pt>
                <c:pt idx="3">
                  <c:v>1978</c:v>
                </c:pt>
                <c:pt idx="4">
                  <c:v>1979</c:v>
                </c:pt>
                <c:pt idx="5">
                  <c:v>1980</c:v>
                </c:pt>
                <c:pt idx="6">
                  <c:v>1981</c:v>
                </c:pt>
                <c:pt idx="7">
                  <c:v>1982</c:v>
                </c:pt>
                <c:pt idx="8">
                  <c:v>1983</c:v>
                </c:pt>
                <c:pt idx="9">
                  <c:v>1984</c:v>
                </c:pt>
                <c:pt idx="10">
                  <c:v>1985</c:v>
                </c:pt>
                <c:pt idx="11">
                  <c:v>1986</c:v>
                </c:pt>
                <c:pt idx="12">
                  <c:v>1987</c:v>
                </c:pt>
                <c:pt idx="13">
                  <c:v>1988</c:v>
                </c:pt>
                <c:pt idx="14">
                  <c:v>1989</c:v>
                </c:pt>
                <c:pt idx="15">
                  <c:v>1990</c:v>
                </c:pt>
                <c:pt idx="16">
                  <c:v>1991</c:v>
                </c:pt>
                <c:pt idx="17">
                  <c:v>1992</c:v>
                </c:pt>
                <c:pt idx="18">
                  <c:v>1993</c:v>
                </c:pt>
                <c:pt idx="19">
                  <c:v>1994</c:v>
                </c:pt>
                <c:pt idx="20">
                  <c:v>1995</c:v>
                </c:pt>
                <c:pt idx="21">
                  <c:v>1996</c:v>
                </c:pt>
                <c:pt idx="22">
                  <c:v>1997</c:v>
                </c:pt>
                <c:pt idx="23">
                  <c:v>1998</c:v>
                </c:pt>
                <c:pt idx="24">
                  <c:v>1999</c:v>
                </c:pt>
                <c:pt idx="25">
                  <c:v>2000</c:v>
                </c:pt>
                <c:pt idx="26">
                  <c:v>2001</c:v>
                </c:pt>
                <c:pt idx="27">
                  <c:v>2002</c:v>
                </c:pt>
                <c:pt idx="28">
                  <c:v>2003</c:v>
                </c:pt>
                <c:pt idx="29">
                  <c:v>2004</c:v>
                </c:pt>
                <c:pt idx="30">
                  <c:v>2005</c:v>
                </c:pt>
                <c:pt idx="31">
                  <c:v>2006</c:v>
                </c:pt>
                <c:pt idx="32">
                  <c:v>2007</c:v>
                </c:pt>
                <c:pt idx="33">
                  <c:v>2008</c:v>
                </c:pt>
              </c:numCache>
            </c:numRef>
          </c:cat>
          <c:val>
            <c:numRef>
              <c:f>Sheet1!$B$3:$AM$3</c:f>
              <c:numCache>
                <c:formatCode>General</c:formatCode>
                <c:ptCount val="34"/>
              </c:numCache>
            </c:numRef>
          </c:val>
          <c:shape val="coneToMax"/>
          <c:extLst>
            <c:ext xmlns:c16="http://schemas.microsoft.com/office/drawing/2014/chart" uri="{C3380CC4-5D6E-409C-BE32-E72D297353CC}">
              <c16:uniqueId val="{00000027-7C6E-4D92-B02E-0C7246C1BB0A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</c:strCache>
            </c:strRef>
          </c:tx>
          <c:spPr>
            <a:solidFill>
              <a:schemeClr val="hlink"/>
            </a:solidFill>
            <a:ln w="13503">
              <a:solidFill>
                <a:schemeClr val="tx1"/>
              </a:solidFill>
              <a:prstDash val="solid"/>
            </a:ln>
          </c:spPr>
          <c:invertIfNegative val="0"/>
          <c:dLbls>
            <c:spPr>
              <a:noFill/>
              <a:ln w="27005">
                <a:noFill/>
              </a:ln>
            </c:spPr>
            <c:txPr>
              <a:bodyPr/>
              <a:lstStyle/>
              <a:p>
                <a:pPr>
                  <a:defRPr sz="957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ru-BY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Sheet1!$B$1:$AM$1</c:f>
              <c:numCache>
                <c:formatCode>General</c:formatCode>
                <c:ptCount val="34"/>
                <c:pt idx="0">
                  <c:v>1975</c:v>
                </c:pt>
                <c:pt idx="1">
                  <c:v>1976</c:v>
                </c:pt>
                <c:pt idx="2">
                  <c:v>1977</c:v>
                </c:pt>
                <c:pt idx="3">
                  <c:v>1978</c:v>
                </c:pt>
                <c:pt idx="4">
                  <c:v>1979</c:v>
                </c:pt>
                <c:pt idx="5">
                  <c:v>1980</c:v>
                </c:pt>
                <c:pt idx="6">
                  <c:v>1981</c:v>
                </c:pt>
                <c:pt idx="7">
                  <c:v>1982</c:v>
                </c:pt>
                <c:pt idx="8">
                  <c:v>1983</c:v>
                </c:pt>
                <c:pt idx="9">
                  <c:v>1984</c:v>
                </c:pt>
                <c:pt idx="10">
                  <c:v>1985</c:v>
                </c:pt>
                <c:pt idx="11">
                  <c:v>1986</c:v>
                </c:pt>
                <c:pt idx="12">
                  <c:v>1987</c:v>
                </c:pt>
                <c:pt idx="13">
                  <c:v>1988</c:v>
                </c:pt>
                <c:pt idx="14">
                  <c:v>1989</c:v>
                </c:pt>
                <c:pt idx="15">
                  <c:v>1990</c:v>
                </c:pt>
                <c:pt idx="16">
                  <c:v>1991</c:v>
                </c:pt>
                <c:pt idx="17">
                  <c:v>1992</c:v>
                </c:pt>
                <c:pt idx="18">
                  <c:v>1993</c:v>
                </c:pt>
                <c:pt idx="19">
                  <c:v>1994</c:v>
                </c:pt>
                <c:pt idx="20">
                  <c:v>1995</c:v>
                </c:pt>
                <c:pt idx="21">
                  <c:v>1996</c:v>
                </c:pt>
                <c:pt idx="22">
                  <c:v>1997</c:v>
                </c:pt>
                <c:pt idx="23">
                  <c:v>1998</c:v>
                </c:pt>
                <c:pt idx="24">
                  <c:v>1999</c:v>
                </c:pt>
                <c:pt idx="25">
                  <c:v>2000</c:v>
                </c:pt>
                <c:pt idx="26">
                  <c:v>2001</c:v>
                </c:pt>
                <c:pt idx="27">
                  <c:v>2002</c:v>
                </c:pt>
                <c:pt idx="28">
                  <c:v>2003</c:v>
                </c:pt>
                <c:pt idx="29">
                  <c:v>2004</c:v>
                </c:pt>
                <c:pt idx="30">
                  <c:v>2005</c:v>
                </c:pt>
                <c:pt idx="31">
                  <c:v>2006</c:v>
                </c:pt>
                <c:pt idx="32">
                  <c:v>2007</c:v>
                </c:pt>
                <c:pt idx="33">
                  <c:v>2008</c:v>
                </c:pt>
              </c:numCache>
            </c:numRef>
          </c:cat>
          <c:val>
            <c:numRef>
              <c:f>Sheet1!$B$4:$AM$4</c:f>
              <c:numCache>
                <c:formatCode>General</c:formatCode>
                <c:ptCount val="34"/>
              </c:numCache>
            </c:numRef>
          </c:val>
          <c:shape val="coneToMax"/>
          <c:extLst>
            <c:ext xmlns:c16="http://schemas.microsoft.com/office/drawing/2014/chart" uri="{C3380CC4-5D6E-409C-BE32-E72D297353CC}">
              <c16:uniqueId val="{00000028-7C6E-4D92-B02E-0C7246C1BB0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0"/>
        <c:gapDepth val="0"/>
        <c:shape val="cone"/>
        <c:axId val="91929984"/>
        <c:axId val="92251264"/>
        <c:axId val="92242816"/>
      </c:bar3DChart>
      <c:catAx>
        <c:axId val="919299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375">
            <a:solidFill>
              <a:schemeClr val="tx1"/>
            </a:solidFill>
            <a:prstDash val="solid"/>
          </a:ln>
        </c:spPr>
        <c:txPr>
          <a:bodyPr rot="-5400000" vert="horz"/>
          <a:lstStyle/>
          <a:p>
            <a:pPr>
              <a:defRPr sz="1170" b="1" i="0" u="none" strike="noStrike" baseline="0">
                <a:solidFill>
                  <a:srgbClr val="FF0000"/>
                </a:solidFill>
                <a:latin typeface="Arial"/>
                <a:ea typeface="Arial"/>
                <a:cs typeface="Arial"/>
              </a:defRPr>
            </a:pPr>
            <a:endParaRPr lang="ru-BY"/>
          </a:p>
        </c:txPr>
        <c:crossAx val="92251264"/>
        <c:crosses val="autoZero"/>
        <c:auto val="1"/>
        <c:lblAlgn val="ctr"/>
        <c:lblOffset val="100"/>
        <c:tickLblSkip val="2"/>
        <c:tickMarkSkip val="1"/>
        <c:noMultiLvlLbl val="1"/>
      </c:catAx>
      <c:valAx>
        <c:axId val="92251264"/>
        <c:scaling>
          <c:orientation val="minMax"/>
        </c:scaling>
        <c:delete val="1"/>
        <c:axPos val="r"/>
        <c:numFmt formatCode="General" sourceLinked="1"/>
        <c:majorTickMark val="out"/>
        <c:minorTickMark val="none"/>
        <c:tickLblPos val="none"/>
        <c:crossAx val="91929984"/>
        <c:crosses val="max"/>
        <c:crossBetween val="between"/>
      </c:valAx>
      <c:serAx>
        <c:axId val="92242816"/>
        <c:scaling>
          <c:orientation val="minMax"/>
        </c:scaling>
        <c:delete val="1"/>
        <c:axPos val="b"/>
        <c:majorTickMark val="out"/>
        <c:minorTickMark val="none"/>
        <c:tickLblPos val="none"/>
        <c:crossAx val="92251264"/>
        <c:crosses val="autoZero"/>
      </c:serAx>
      <c:spPr>
        <a:gradFill rotWithShape="0">
          <a:gsLst>
            <a:gs pos="0">
              <a:srgbClr val="FF99CC">
                <a:gamma/>
                <a:shade val="46275"/>
                <a:invGamma/>
              </a:srgbClr>
            </a:gs>
            <a:gs pos="50000">
              <a:srgbClr val="FF99CC"/>
            </a:gs>
            <a:gs pos="100000">
              <a:srgbClr val="FF99CC">
                <a:gamma/>
                <a:shade val="46275"/>
                <a:invGamma/>
              </a:srgbClr>
            </a:gs>
          </a:gsLst>
          <a:lin ang="5400000" scaled="1"/>
        </a:gradFill>
        <a:ln w="27005">
          <a:noFill/>
        </a:ln>
      </c:spPr>
    </c:plotArea>
    <c:plotVisOnly val="1"/>
    <c:dispBlanksAs val="gap"/>
    <c:showDLblsOverMax val="0"/>
  </c:chart>
  <c:spPr>
    <a:gradFill rotWithShape="0">
      <a:gsLst>
        <a:gs pos="0">
          <a:srgbClr val="FF99CC">
            <a:gamma/>
            <a:shade val="46275"/>
            <a:invGamma/>
          </a:srgbClr>
        </a:gs>
        <a:gs pos="50000">
          <a:srgbClr val="FF99CC"/>
        </a:gs>
        <a:gs pos="100000">
          <a:srgbClr val="FF99CC">
            <a:gamma/>
            <a:shade val="46275"/>
            <a:invGamma/>
          </a:srgbClr>
        </a:gs>
      </a:gsLst>
      <a:lin ang="5400000" scaled="1"/>
    </a:gradFill>
    <a:ln>
      <a:noFill/>
    </a:ln>
  </c:spPr>
  <c:txPr>
    <a:bodyPr/>
    <a:lstStyle/>
    <a:p>
      <a:pPr>
        <a:defRPr sz="957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BY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53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r>
              <a:rPr lang="ru-RU" dirty="0"/>
              <a:t> 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Динамика заболеваемости сифилисом в Республике Беларусь (БССР) в возрастной группе 15-17 лет за 1971-2008 гг. 
(в абсолютных числах)</a:t>
            </a:r>
          </a:p>
        </c:rich>
      </c:tx>
      <c:layout>
        <c:manualLayout>
          <c:xMode val="edge"/>
          <c:yMode val="edge"/>
          <c:x val="0.13251151553075732"/>
          <c:y val="2.0576192681797202E-2"/>
        </c:manualLayout>
      </c:layout>
      <c:overlay val="0"/>
      <c:spPr>
        <a:noFill/>
        <a:ln w="35313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4946070878274342"/>
          <c:y val="0.24279835390946614"/>
          <c:w val="0.83975346687211094"/>
          <c:h val="0.44855967078189307"/>
        </c:manualLayout>
      </c:layou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Женщины</c:v>
                </c:pt>
              </c:strCache>
            </c:strRef>
          </c:tx>
          <c:spPr>
            <a:ln w="52968">
              <a:solidFill>
                <a:srgbClr val="FF00FF"/>
              </a:solidFill>
              <a:prstDash val="solid"/>
            </a:ln>
          </c:spPr>
          <c:marker>
            <c:symbol val="circle"/>
            <c:size val="10"/>
            <c:spPr>
              <a:solidFill>
                <a:srgbClr val="FF00FF"/>
              </a:solidFill>
              <a:ln>
                <a:solidFill>
                  <a:srgbClr val="FF00FF"/>
                </a:solidFill>
                <a:prstDash val="solid"/>
              </a:ln>
            </c:spPr>
          </c:marker>
          <c:cat>
            <c:numRef>
              <c:f>Sheet1!$B$1:$AM$1</c:f>
              <c:numCache>
                <c:formatCode>General</c:formatCode>
                <c:ptCount val="38"/>
                <c:pt idx="0">
                  <c:v>1971</c:v>
                </c:pt>
                <c:pt idx="1">
                  <c:v>1972</c:v>
                </c:pt>
                <c:pt idx="2">
                  <c:v>1973</c:v>
                </c:pt>
                <c:pt idx="3">
                  <c:v>1974</c:v>
                </c:pt>
                <c:pt idx="4">
                  <c:v>1975</c:v>
                </c:pt>
                <c:pt idx="5">
                  <c:v>1976</c:v>
                </c:pt>
                <c:pt idx="6">
                  <c:v>1977</c:v>
                </c:pt>
                <c:pt idx="7">
                  <c:v>1978</c:v>
                </c:pt>
                <c:pt idx="8">
                  <c:v>1979</c:v>
                </c:pt>
                <c:pt idx="9">
                  <c:v>1980</c:v>
                </c:pt>
                <c:pt idx="10">
                  <c:v>1981</c:v>
                </c:pt>
                <c:pt idx="11">
                  <c:v>1982</c:v>
                </c:pt>
                <c:pt idx="12">
                  <c:v>1983</c:v>
                </c:pt>
                <c:pt idx="13">
                  <c:v>1984</c:v>
                </c:pt>
                <c:pt idx="14">
                  <c:v>1985</c:v>
                </c:pt>
                <c:pt idx="15">
                  <c:v>1986</c:v>
                </c:pt>
                <c:pt idx="16">
                  <c:v>1987</c:v>
                </c:pt>
                <c:pt idx="17">
                  <c:v>1988</c:v>
                </c:pt>
                <c:pt idx="18">
                  <c:v>1989</c:v>
                </c:pt>
                <c:pt idx="19">
                  <c:v>1990</c:v>
                </c:pt>
                <c:pt idx="20">
                  <c:v>1991</c:v>
                </c:pt>
                <c:pt idx="21">
                  <c:v>1992</c:v>
                </c:pt>
                <c:pt idx="22">
                  <c:v>1993</c:v>
                </c:pt>
                <c:pt idx="23">
                  <c:v>1994</c:v>
                </c:pt>
                <c:pt idx="24">
                  <c:v>1995</c:v>
                </c:pt>
                <c:pt idx="25">
                  <c:v>1996</c:v>
                </c:pt>
                <c:pt idx="26">
                  <c:v>1997</c:v>
                </c:pt>
                <c:pt idx="27">
                  <c:v>1998</c:v>
                </c:pt>
                <c:pt idx="28">
                  <c:v>1999</c:v>
                </c:pt>
                <c:pt idx="29">
                  <c:v>2000</c:v>
                </c:pt>
                <c:pt idx="30">
                  <c:v>2001</c:v>
                </c:pt>
                <c:pt idx="31">
                  <c:v>2002</c:v>
                </c:pt>
                <c:pt idx="32">
                  <c:v>2003</c:v>
                </c:pt>
                <c:pt idx="33">
                  <c:v>2004</c:v>
                </c:pt>
                <c:pt idx="34">
                  <c:v>2005</c:v>
                </c:pt>
                <c:pt idx="35">
                  <c:v>2006</c:v>
                </c:pt>
                <c:pt idx="36">
                  <c:v>2007</c:v>
                </c:pt>
                <c:pt idx="37">
                  <c:v>2008</c:v>
                </c:pt>
              </c:numCache>
            </c:numRef>
          </c:cat>
          <c:val>
            <c:numRef>
              <c:f>Sheet1!$B$2:$AM$2</c:f>
              <c:numCache>
                <c:formatCode>General</c:formatCode>
                <c:ptCount val="38"/>
                <c:pt idx="0">
                  <c:v>5</c:v>
                </c:pt>
                <c:pt idx="1">
                  <c:v>5</c:v>
                </c:pt>
                <c:pt idx="2">
                  <c:v>2</c:v>
                </c:pt>
                <c:pt idx="3">
                  <c:v>4</c:v>
                </c:pt>
                <c:pt idx="4">
                  <c:v>17</c:v>
                </c:pt>
                <c:pt idx="5">
                  <c:v>7</c:v>
                </c:pt>
                <c:pt idx="6">
                  <c:v>11</c:v>
                </c:pt>
                <c:pt idx="7">
                  <c:v>7</c:v>
                </c:pt>
                <c:pt idx="8">
                  <c:v>8</c:v>
                </c:pt>
                <c:pt idx="9">
                  <c:v>6</c:v>
                </c:pt>
                <c:pt idx="10">
                  <c:v>12</c:v>
                </c:pt>
                <c:pt idx="11">
                  <c:v>5</c:v>
                </c:pt>
                <c:pt idx="12">
                  <c:v>9</c:v>
                </c:pt>
                <c:pt idx="13">
                  <c:v>6</c:v>
                </c:pt>
                <c:pt idx="14">
                  <c:v>5</c:v>
                </c:pt>
                <c:pt idx="15">
                  <c:v>6</c:v>
                </c:pt>
                <c:pt idx="16">
                  <c:v>2</c:v>
                </c:pt>
                <c:pt idx="17">
                  <c:v>1</c:v>
                </c:pt>
                <c:pt idx="18">
                  <c:v>4</c:v>
                </c:pt>
                <c:pt idx="19">
                  <c:v>5</c:v>
                </c:pt>
                <c:pt idx="20">
                  <c:v>65</c:v>
                </c:pt>
                <c:pt idx="21">
                  <c:v>89</c:v>
                </c:pt>
                <c:pt idx="22">
                  <c:v>209</c:v>
                </c:pt>
                <c:pt idx="23">
                  <c:v>483</c:v>
                </c:pt>
                <c:pt idx="24">
                  <c:v>773</c:v>
                </c:pt>
                <c:pt idx="25">
                  <c:v>918</c:v>
                </c:pt>
                <c:pt idx="26">
                  <c:v>839</c:v>
                </c:pt>
                <c:pt idx="27">
                  <c:v>635</c:v>
                </c:pt>
                <c:pt idx="28">
                  <c:v>445</c:v>
                </c:pt>
                <c:pt idx="29">
                  <c:v>326</c:v>
                </c:pt>
                <c:pt idx="30">
                  <c:v>199</c:v>
                </c:pt>
                <c:pt idx="31">
                  <c:v>156</c:v>
                </c:pt>
                <c:pt idx="32">
                  <c:v>62</c:v>
                </c:pt>
                <c:pt idx="33">
                  <c:v>69</c:v>
                </c:pt>
                <c:pt idx="34">
                  <c:v>79</c:v>
                </c:pt>
                <c:pt idx="35">
                  <c:v>62</c:v>
                </c:pt>
                <c:pt idx="36">
                  <c:v>33</c:v>
                </c:pt>
                <c:pt idx="37">
                  <c:v>38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FFC-4D44-BE39-991CD97C0D9E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Мужчины</c:v>
                </c:pt>
              </c:strCache>
            </c:strRef>
          </c:tx>
          <c:spPr>
            <a:ln w="52968">
              <a:solidFill>
                <a:srgbClr val="000080"/>
              </a:solidFill>
              <a:prstDash val="solid"/>
            </a:ln>
          </c:spPr>
          <c:marker>
            <c:symbol val="circle"/>
            <c:size val="7"/>
            <c:spPr>
              <a:solidFill>
                <a:srgbClr val="000080"/>
              </a:solidFill>
              <a:ln>
                <a:solidFill>
                  <a:srgbClr val="000080"/>
                </a:solidFill>
                <a:prstDash val="solid"/>
              </a:ln>
            </c:spPr>
          </c:marker>
          <c:cat>
            <c:numRef>
              <c:f>Sheet1!$B$1:$AM$1</c:f>
              <c:numCache>
                <c:formatCode>General</c:formatCode>
                <c:ptCount val="38"/>
                <c:pt idx="0">
                  <c:v>1971</c:v>
                </c:pt>
                <c:pt idx="1">
                  <c:v>1972</c:v>
                </c:pt>
                <c:pt idx="2">
                  <c:v>1973</c:v>
                </c:pt>
                <c:pt idx="3">
                  <c:v>1974</c:v>
                </c:pt>
                <c:pt idx="4">
                  <c:v>1975</c:v>
                </c:pt>
                <c:pt idx="5">
                  <c:v>1976</c:v>
                </c:pt>
                <c:pt idx="6">
                  <c:v>1977</c:v>
                </c:pt>
                <c:pt idx="7">
                  <c:v>1978</c:v>
                </c:pt>
                <c:pt idx="8">
                  <c:v>1979</c:v>
                </c:pt>
                <c:pt idx="9">
                  <c:v>1980</c:v>
                </c:pt>
                <c:pt idx="10">
                  <c:v>1981</c:v>
                </c:pt>
                <c:pt idx="11">
                  <c:v>1982</c:v>
                </c:pt>
                <c:pt idx="12">
                  <c:v>1983</c:v>
                </c:pt>
                <c:pt idx="13">
                  <c:v>1984</c:v>
                </c:pt>
                <c:pt idx="14">
                  <c:v>1985</c:v>
                </c:pt>
                <c:pt idx="15">
                  <c:v>1986</c:v>
                </c:pt>
                <c:pt idx="16">
                  <c:v>1987</c:v>
                </c:pt>
                <c:pt idx="17">
                  <c:v>1988</c:v>
                </c:pt>
                <c:pt idx="18">
                  <c:v>1989</c:v>
                </c:pt>
                <c:pt idx="19">
                  <c:v>1990</c:v>
                </c:pt>
                <c:pt idx="20">
                  <c:v>1991</c:v>
                </c:pt>
                <c:pt idx="21">
                  <c:v>1992</c:v>
                </c:pt>
                <c:pt idx="22">
                  <c:v>1993</c:v>
                </c:pt>
                <c:pt idx="23">
                  <c:v>1994</c:v>
                </c:pt>
                <c:pt idx="24">
                  <c:v>1995</c:v>
                </c:pt>
                <c:pt idx="25">
                  <c:v>1996</c:v>
                </c:pt>
                <c:pt idx="26">
                  <c:v>1997</c:v>
                </c:pt>
                <c:pt idx="27">
                  <c:v>1998</c:v>
                </c:pt>
                <c:pt idx="28">
                  <c:v>1999</c:v>
                </c:pt>
                <c:pt idx="29">
                  <c:v>2000</c:v>
                </c:pt>
                <c:pt idx="30">
                  <c:v>2001</c:v>
                </c:pt>
                <c:pt idx="31">
                  <c:v>2002</c:v>
                </c:pt>
                <c:pt idx="32">
                  <c:v>2003</c:v>
                </c:pt>
                <c:pt idx="33">
                  <c:v>2004</c:v>
                </c:pt>
                <c:pt idx="34">
                  <c:v>2005</c:v>
                </c:pt>
                <c:pt idx="35">
                  <c:v>2006</c:v>
                </c:pt>
                <c:pt idx="36">
                  <c:v>2007</c:v>
                </c:pt>
                <c:pt idx="37">
                  <c:v>2008</c:v>
                </c:pt>
              </c:numCache>
            </c:numRef>
          </c:cat>
          <c:val>
            <c:numRef>
              <c:f>Sheet1!$B$3:$AM$3</c:f>
              <c:numCache>
                <c:formatCode>General</c:formatCode>
                <c:ptCount val="38"/>
                <c:pt idx="0">
                  <c:v>3</c:v>
                </c:pt>
                <c:pt idx="1">
                  <c:v>4</c:v>
                </c:pt>
                <c:pt idx="2">
                  <c:v>4</c:v>
                </c:pt>
                <c:pt idx="3">
                  <c:v>2</c:v>
                </c:pt>
                <c:pt idx="4">
                  <c:v>7</c:v>
                </c:pt>
                <c:pt idx="5">
                  <c:v>6</c:v>
                </c:pt>
                <c:pt idx="6">
                  <c:v>7</c:v>
                </c:pt>
                <c:pt idx="7">
                  <c:v>5</c:v>
                </c:pt>
                <c:pt idx="8">
                  <c:v>3</c:v>
                </c:pt>
                <c:pt idx="9">
                  <c:v>6</c:v>
                </c:pt>
                <c:pt idx="10">
                  <c:v>10</c:v>
                </c:pt>
                <c:pt idx="11">
                  <c:v>2</c:v>
                </c:pt>
                <c:pt idx="12">
                  <c:v>3</c:v>
                </c:pt>
                <c:pt idx="13">
                  <c:v>2</c:v>
                </c:pt>
                <c:pt idx="14">
                  <c:v>5</c:v>
                </c:pt>
                <c:pt idx="15">
                  <c:v>1</c:v>
                </c:pt>
                <c:pt idx="16">
                  <c:v>4</c:v>
                </c:pt>
                <c:pt idx="17">
                  <c:v>1</c:v>
                </c:pt>
                <c:pt idx="18">
                  <c:v>1</c:v>
                </c:pt>
                <c:pt idx="19">
                  <c:v>0</c:v>
                </c:pt>
                <c:pt idx="20">
                  <c:v>17</c:v>
                </c:pt>
                <c:pt idx="21">
                  <c:v>23</c:v>
                </c:pt>
                <c:pt idx="22">
                  <c:v>55</c:v>
                </c:pt>
                <c:pt idx="23">
                  <c:v>131</c:v>
                </c:pt>
                <c:pt idx="24">
                  <c:v>205</c:v>
                </c:pt>
                <c:pt idx="25">
                  <c:v>252</c:v>
                </c:pt>
                <c:pt idx="26">
                  <c:v>245</c:v>
                </c:pt>
                <c:pt idx="27">
                  <c:v>166</c:v>
                </c:pt>
                <c:pt idx="28">
                  <c:v>145</c:v>
                </c:pt>
                <c:pt idx="29">
                  <c:v>112</c:v>
                </c:pt>
                <c:pt idx="30">
                  <c:v>104</c:v>
                </c:pt>
                <c:pt idx="31">
                  <c:v>56</c:v>
                </c:pt>
                <c:pt idx="32">
                  <c:v>18</c:v>
                </c:pt>
                <c:pt idx="33">
                  <c:v>23</c:v>
                </c:pt>
                <c:pt idx="34">
                  <c:v>23</c:v>
                </c:pt>
                <c:pt idx="35">
                  <c:v>22</c:v>
                </c:pt>
                <c:pt idx="36">
                  <c:v>14</c:v>
                </c:pt>
                <c:pt idx="37">
                  <c:v>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FFC-4D44-BE39-991CD97C0D9E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</c:strCache>
            </c:strRef>
          </c:tx>
          <c:spPr>
            <a:ln w="52968">
              <a:solidFill>
                <a:srgbClr val="0000FF"/>
              </a:solidFill>
              <a:prstDash val="solid"/>
            </a:ln>
          </c:spPr>
          <c:marker>
            <c:symbol val="circle"/>
            <c:size val="7"/>
            <c:spPr>
              <a:solidFill>
                <a:srgbClr val="0000FF"/>
              </a:solidFill>
              <a:ln>
                <a:solidFill>
                  <a:srgbClr val="0000FF"/>
                </a:solidFill>
                <a:prstDash val="solid"/>
              </a:ln>
            </c:spPr>
          </c:marker>
          <c:cat>
            <c:numRef>
              <c:f>Sheet1!$B$1:$AM$1</c:f>
              <c:numCache>
                <c:formatCode>General</c:formatCode>
                <c:ptCount val="38"/>
                <c:pt idx="0">
                  <c:v>1971</c:v>
                </c:pt>
                <c:pt idx="1">
                  <c:v>1972</c:v>
                </c:pt>
                <c:pt idx="2">
                  <c:v>1973</c:v>
                </c:pt>
                <c:pt idx="3">
                  <c:v>1974</c:v>
                </c:pt>
                <c:pt idx="4">
                  <c:v>1975</c:v>
                </c:pt>
                <c:pt idx="5">
                  <c:v>1976</c:v>
                </c:pt>
                <c:pt idx="6">
                  <c:v>1977</c:v>
                </c:pt>
                <c:pt idx="7">
                  <c:v>1978</c:v>
                </c:pt>
                <c:pt idx="8">
                  <c:v>1979</c:v>
                </c:pt>
                <c:pt idx="9">
                  <c:v>1980</c:v>
                </c:pt>
                <c:pt idx="10">
                  <c:v>1981</c:v>
                </c:pt>
                <c:pt idx="11">
                  <c:v>1982</c:v>
                </c:pt>
                <c:pt idx="12">
                  <c:v>1983</c:v>
                </c:pt>
                <c:pt idx="13">
                  <c:v>1984</c:v>
                </c:pt>
                <c:pt idx="14">
                  <c:v>1985</c:v>
                </c:pt>
                <c:pt idx="15">
                  <c:v>1986</c:v>
                </c:pt>
                <c:pt idx="16">
                  <c:v>1987</c:v>
                </c:pt>
                <c:pt idx="17">
                  <c:v>1988</c:v>
                </c:pt>
                <c:pt idx="18">
                  <c:v>1989</c:v>
                </c:pt>
                <c:pt idx="19">
                  <c:v>1990</c:v>
                </c:pt>
                <c:pt idx="20">
                  <c:v>1991</c:v>
                </c:pt>
                <c:pt idx="21">
                  <c:v>1992</c:v>
                </c:pt>
                <c:pt idx="22">
                  <c:v>1993</c:v>
                </c:pt>
                <c:pt idx="23">
                  <c:v>1994</c:v>
                </c:pt>
                <c:pt idx="24">
                  <c:v>1995</c:v>
                </c:pt>
                <c:pt idx="25">
                  <c:v>1996</c:v>
                </c:pt>
                <c:pt idx="26">
                  <c:v>1997</c:v>
                </c:pt>
                <c:pt idx="27">
                  <c:v>1998</c:v>
                </c:pt>
                <c:pt idx="28">
                  <c:v>1999</c:v>
                </c:pt>
                <c:pt idx="29">
                  <c:v>2000</c:v>
                </c:pt>
                <c:pt idx="30">
                  <c:v>2001</c:v>
                </c:pt>
                <c:pt idx="31">
                  <c:v>2002</c:v>
                </c:pt>
                <c:pt idx="32">
                  <c:v>2003</c:v>
                </c:pt>
                <c:pt idx="33">
                  <c:v>2004</c:v>
                </c:pt>
                <c:pt idx="34">
                  <c:v>2005</c:v>
                </c:pt>
                <c:pt idx="35">
                  <c:v>2006</c:v>
                </c:pt>
                <c:pt idx="36">
                  <c:v>2007</c:v>
                </c:pt>
                <c:pt idx="37">
                  <c:v>2008</c:v>
                </c:pt>
              </c:numCache>
            </c:numRef>
          </c:cat>
          <c:val>
            <c:numRef>
              <c:f>Sheet1!$B$4:$AM$4</c:f>
              <c:numCache>
                <c:formatCode>General</c:formatCode>
                <c:ptCount val="38"/>
                <c:pt idx="14">
                  <c:v>10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2FFC-4D44-BE39-991CD97C0D9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2326144"/>
        <c:axId val="92328704"/>
      </c:lineChart>
      <c:catAx>
        <c:axId val="9232614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945" b="1" i="0" u="none" strike="noStrike" baseline="0">
                    <a:solidFill>
                      <a:srgbClr val="FFFFFF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ru-RU"/>
                  <a:t>                                                                                         Годы</a:t>
                </a:r>
              </a:p>
            </c:rich>
          </c:tx>
          <c:layout>
            <c:manualLayout>
              <c:xMode val="edge"/>
              <c:yMode val="edge"/>
              <c:x val="0.18027729977461426"/>
              <c:y val="0.82921815655396014"/>
            </c:manualLayout>
          </c:layout>
          <c:overlay val="0"/>
          <c:spPr>
            <a:noFill/>
            <a:ln w="35313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17656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1947" b="1" i="0" u="none" strike="noStrike" baseline="0">
                <a:solidFill>
                  <a:schemeClr val="bg2"/>
                </a:solidFill>
                <a:latin typeface="Arial"/>
                <a:ea typeface="Arial"/>
                <a:cs typeface="Arial"/>
              </a:defRPr>
            </a:pPr>
            <a:endParaRPr lang="ru-BY"/>
          </a:p>
        </c:txPr>
        <c:crossAx val="92328704"/>
        <c:crosses val="autoZero"/>
        <c:auto val="1"/>
        <c:lblAlgn val="ctr"/>
        <c:lblOffset val="100"/>
        <c:tickLblSkip val="3"/>
        <c:tickMarkSkip val="1"/>
        <c:noMultiLvlLbl val="0"/>
      </c:catAx>
      <c:valAx>
        <c:axId val="92328704"/>
        <c:scaling>
          <c:orientation val="minMax"/>
        </c:scaling>
        <c:delete val="0"/>
        <c:axPos val="l"/>
        <c:majorGridlines>
          <c:spPr>
            <a:ln w="17656">
              <a:solidFill>
                <a:schemeClr val="tx1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2225" b="1" i="0" u="none" strike="noStrike" baseline="0">
                    <a:solidFill>
                      <a:srgbClr val="FF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ru-RU"/>
                  <a:t>Количество случаев</a:t>
                </a:r>
              </a:p>
            </c:rich>
          </c:tx>
          <c:layout>
            <c:manualLayout>
              <c:xMode val="edge"/>
              <c:yMode val="edge"/>
              <c:x val="0"/>
              <c:y val="0.23868318666049168"/>
            </c:manualLayout>
          </c:layout>
          <c:overlay val="0"/>
          <c:spPr>
            <a:noFill/>
            <a:ln w="35313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17656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945" b="1" i="0" u="none" strike="noStrike" baseline="0">
                <a:solidFill>
                  <a:srgbClr val="FF0000"/>
                </a:solidFill>
                <a:latin typeface="Arial"/>
                <a:ea typeface="Arial"/>
                <a:cs typeface="Arial"/>
              </a:defRPr>
            </a:pPr>
            <a:endParaRPr lang="ru-BY"/>
          </a:p>
        </c:txPr>
        <c:crossAx val="92326144"/>
        <c:crosses val="autoZero"/>
        <c:crossBetween val="between"/>
        <c:majorUnit val="100"/>
      </c:valAx>
      <c:spPr>
        <a:noFill/>
        <a:ln w="17656">
          <a:solidFill>
            <a:schemeClr val="tx1"/>
          </a:solidFill>
          <a:prstDash val="solid"/>
        </a:ln>
      </c:spPr>
    </c:plotArea>
    <c:legend>
      <c:legendPos val="b"/>
      <c:legendEntry>
        <c:idx val="2"/>
        <c:delete val="1"/>
      </c:legendEntry>
      <c:layout>
        <c:manualLayout>
          <c:xMode val="edge"/>
          <c:yMode val="edge"/>
          <c:x val="0.12326652876999691"/>
          <c:y val="0.92592589161649286"/>
          <c:w val="0.83050842154664439"/>
          <c:h val="4.9382738922341067E-2"/>
        </c:manualLayout>
      </c:layout>
      <c:overlay val="0"/>
      <c:spPr>
        <a:noFill/>
        <a:ln w="17656">
          <a:solidFill>
            <a:schemeClr val="tx1"/>
          </a:solidFill>
          <a:prstDash val="solid"/>
        </a:ln>
      </c:spPr>
      <c:txPr>
        <a:bodyPr/>
        <a:lstStyle/>
        <a:p>
          <a:pPr>
            <a:defRPr sz="1787" b="1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ru-BY"/>
        </a:p>
      </c:txPr>
    </c:legend>
    <c:plotVisOnly val="1"/>
    <c:dispBlanksAs val="gap"/>
    <c:showDLblsOverMax val="0"/>
  </c:chart>
  <c:spPr>
    <a:gradFill rotWithShape="0">
      <a:gsLst>
        <a:gs pos="0">
          <a:srgbClr val="FFFFFF">
            <a:gamma/>
            <a:shade val="46275"/>
            <a:invGamma/>
          </a:srgbClr>
        </a:gs>
        <a:gs pos="50000">
          <a:srgbClr val="FFFFFF"/>
        </a:gs>
        <a:gs pos="100000">
          <a:srgbClr val="FFFFFF">
            <a:gamma/>
            <a:shade val="46275"/>
            <a:invGamma/>
          </a:srgbClr>
        </a:gs>
      </a:gsLst>
      <a:lin ang="5400000" scaled="1"/>
    </a:gradFill>
    <a:ln>
      <a:noFill/>
    </a:ln>
  </c:spPr>
  <c:txPr>
    <a:bodyPr/>
    <a:lstStyle/>
    <a:p>
      <a:pPr>
        <a:defRPr sz="2572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BY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578" b="1" i="0" u="none" strike="noStrike" baseline="0">
                <a:solidFill>
                  <a:srgbClr val="FFFFFF"/>
                </a:solidFill>
                <a:latin typeface="Arial"/>
                <a:ea typeface="Arial"/>
                <a:cs typeface="Arial"/>
              </a:defRPr>
            </a:pPr>
            <a:r>
              <a:rPr lang="ru-RU" sz="2399" b="1" i="0" u="none" strike="noStrike" baseline="0">
                <a:solidFill>
                  <a:srgbClr val="FFFF00"/>
                </a:solidFill>
                <a:latin typeface="Arial Cyr"/>
                <a:cs typeface="Arial Cyr"/>
              </a:rPr>
              <a:t> </a:t>
            </a:r>
            <a:r>
              <a:rPr lang="ru-RU" sz="2399" b="1" i="0" u="none" strike="noStrike" baseline="0">
                <a:solidFill>
                  <a:srgbClr val="FFFF00"/>
                </a:solidFill>
                <a:latin typeface="Arial"/>
                <a:cs typeface="Arial"/>
              </a:rPr>
              <a:t>Динамика заболеваемости сифилисом в Республике Беларусь (БССР) в возрастной группе 18-19 лет в 1971-2008 гг.     </a:t>
            </a:r>
          </a:p>
          <a:p>
            <a:pPr>
              <a:defRPr sz="2578" b="1" i="0" u="none" strike="noStrike" baseline="0">
                <a:solidFill>
                  <a:srgbClr val="FFFFFF"/>
                </a:solidFill>
                <a:latin typeface="Arial"/>
                <a:ea typeface="Arial"/>
                <a:cs typeface="Arial"/>
              </a:defRPr>
            </a:pPr>
            <a:r>
              <a:rPr lang="ru-RU" sz="2399" b="1" i="0" u="none" strike="noStrike" baseline="0">
                <a:solidFill>
                  <a:srgbClr val="FFFF00"/>
                </a:solidFill>
                <a:latin typeface="Arial"/>
                <a:cs typeface="Arial"/>
              </a:rPr>
              <a:t>(в абсолютных числах)</a:t>
            </a:r>
          </a:p>
        </c:rich>
      </c:tx>
      <c:layout>
        <c:manualLayout>
          <c:xMode val="edge"/>
          <c:yMode val="edge"/>
          <c:x val="9.5589969213937004E-2"/>
          <c:y val="4.2375367731601523E-3"/>
        </c:manualLayout>
      </c:layout>
      <c:overlay val="0"/>
      <c:spPr>
        <a:noFill/>
        <a:ln w="34057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7761194029850738"/>
          <c:y val="0.43788187372709075"/>
          <c:w val="0.80298507462686564"/>
          <c:h val="0.23625254582484725"/>
        </c:manualLayout>
      </c:layou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Женщины</c:v>
                </c:pt>
              </c:strCache>
            </c:strRef>
          </c:tx>
          <c:spPr>
            <a:ln w="51086">
              <a:solidFill>
                <a:srgbClr val="FF00FF"/>
              </a:solidFill>
              <a:prstDash val="solid"/>
            </a:ln>
          </c:spPr>
          <c:marker>
            <c:symbol val="circle"/>
            <c:size val="9"/>
            <c:spPr>
              <a:solidFill>
                <a:srgbClr val="FF00FF"/>
              </a:solidFill>
              <a:ln>
                <a:solidFill>
                  <a:srgbClr val="FF00FF"/>
                </a:solidFill>
                <a:prstDash val="solid"/>
              </a:ln>
            </c:spPr>
          </c:marker>
          <c:cat>
            <c:numRef>
              <c:f>Sheet1!$B$1:$AL$1</c:f>
              <c:numCache>
                <c:formatCode>General</c:formatCode>
                <c:ptCount val="37"/>
                <c:pt idx="0">
                  <c:v>1971</c:v>
                </c:pt>
                <c:pt idx="1">
                  <c:v>1972</c:v>
                </c:pt>
                <c:pt idx="2">
                  <c:v>1973</c:v>
                </c:pt>
                <c:pt idx="3">
                  <c:v>1974</c:v>
                </c:pt>
                <c:pt idx="4">
                  <c:v>1975</c:v>
                </c:pt>
                <c:pt idx="5">
                  <c:v>1976</c:v>
                </c:pt>
                <c:pt idx="6">
                  <c:v>1977</c:v>
                </c:pt>
                <c:pt idx="7">
                  <c:v>1978</c:v>
                </c:pt>
                <c:pt idx="8">
                  <c:v>1979</c:v>
                </c:pt>
                <c:pt idx="9">
                  <c:v>1980</c:v>
                </c:pt>
                <c:pt idx="10">
                  <c:v>1981</c:v>
                </c:pt>
                <c:pt idx="11">
                  <c:v>1982</c:v>
                </c:pt>
                <c:pt idx="12">
                  <c:v>1983</c:v>
                </c:pt>
                <c:pt idx="13">
                  <c:v>1984</c:v>
                </c:pt>
                <c:pt idx="14">
                  <c:v>1985</c:v>
                </c:pt>
                <c:pt idx="15">
                  <c:v>1986</c:v>
                </c:pt>
                <c:pt idx="16">
                  <c:v>1988</c:v>
                </c:pt>
                <c:pt idx="17">
                  <c:v>1989</c:v>
                </c:pt>
                <c:pt idx="18">
                  <c:v>1990</c:v>
                </c:pt>
                <c:pt idx="19">
                  <c:v>1991</c:v>
                </c:pt>
                <c:pt idx="20">
                  <c:v>1992</c:v>
                </c:pt>
                <c:pt idx="21">
                  <c:v>1993</c:v>
                </c:pt>
                <c:pt idx="22">
                  <c:v>1994</c:v>
                </c:pt>
                <c:pt idx="23">
                  <c:v>1995</c:v>
                </c:pt>
                <c:pt idx="24">
                  <c:v>1996</c:v>
                </c:pt>
                <c:pt idx="25">
                  <c:v>1997</c:v>
                </c:pt>
                <c:pt idx="26">
                  <c:v>1998</c:v>
                </c:pt>
                <c:pt idx="27">
                  <c:v>1999</c:v>
                </c:pt>
                <c:pt idx="28">
                  <c:v>2000</c:v>
                </c:pt>
                <c:pt idx="29">
                  <c:v>2001</c:v>
                </c:pt>
                <c:pt idx="30">
                  <c:v>2002</c:v>
                </c:pt>
                <c:pt idx="31">
                  <c:v>2003</c:v>
                </c:pt>
                <c:pt idx="32">
                  <c:v>2004</c:v>
                </c:pt>
                <c:pt idx="33">
                  <c:v>2005</c:v>
                </c:pt>
                <c:pt idx="34">
                  <c:v>2006</c:v>
                </c:pt>
                <c:pt idx="35">
                  <c:v>2007</c:v>
                </c:pt>
                <c:pt idx="36">
                  <c:v>2008</c:v>
                </c:pt>
              </c:numCache>
            </c:numRef>
          </c:cat>
          <c:val>
            <c:numRef>
              <c:f>Sheet1!$B$2:$AL$2</c:f>
              <c:numCache>
                <c:formatCode>General</c:formatCode>
                <c:ptCount val="37"/>
                <c:pt idx="0">
                  <c:v>8</c:v>
                </c:pt>
                <c:pt idx="1">
                  <c:v>9</c:v>
                </c:pt>
                <c:pt idx="2">
                  <c:v>10</c:v>
                </c:pt>
                <c:pt idx="3">
                  <c:v>29</c:v>
                </c:pt>
                <c:pt idx="4">
                  <c:v>33</c:v>
                </c:pt>
                <c:pt idx="5">
                  <c:v>20</c:v>
                </c:pt>
                <c:pt idx="6">
                  <c:v>26</c:v>
                </c:pt>
                <c:pt idx="7">
                  <c:v>26</c:v>
                </c:pt>
                <c:pt idx="8">
                  <c:v>31</c:v>
                </c:pt>
                <c:pt idx="9">
                  <c:v>32</c:v>
                </c:pt>
                <c:pt idx="10">
                  <c:v>27</c:v>
                </c:pt>
                <c:pt idx="11">
                  <c:v>12</c:v>
                </c:pt>
                <c:pt idx="12">
                  <c:v>11</c:v>
                </c:pt>
                <c:pt idx="13">
                  <c:v>12</c:v>
                </c:pt>
                <c:pt idx="14">
                  <c:v>13</c:v>
                </c:pt>
                <c:pt idx="15">
                  <c:v>9</c:v>
                </c:pt>
                <c:pt idx="16">
                  <c:v>3</c:v>
                </c:pt>
                <c:pt idx="17">
                  <c:v>11</c:v>
                </c:pt>
                <c:pt idx="18">
                  <c:v>15</c:v>
                </c:pt>
                <c:pt idx="19">
                  <c:v>36</c:v>
                </c:pt>
                <c:pt idx="20">
                  <c:v>109</c:v>
                </c:pt>
                <c:pt idx="21">
                  <c:v>338</c:v>
                </c:pt>
                <c:pt idx="22">
                  <c:v>812</c:v>
                </c:pt>
                <c:pt idx="23">
                  <c:v>1151</c:v>
                </c:pt>
                <c:pt idx="24">
                  <c:v>1451</c:v>
                </c:pt>
                <c:pt idx="25">
                  <c:v>1283</c:v>
                </c:pt>
                <c:pt idx="26">
                  <c:v>1005</c:v>
                </c:pt>
                <c:pt idx="27">
                  <c:v>807</c:v>
                </c:pt>
                <c:pt idx="28">
                  <c:v>583</c:v>
                </c:pt>
                <c:pt idx="29">
                  <c:v>415</c:v>
                </c:pt>
                <c:pt idx="30">
                  <c:v>291</c:v>
                </c:pt>
                <c:pt idx="31">
                  <c:v>127</c:v>
                </c:pt>
                <c:pt idx="32">
                  <c:v>175</c:v>
                </c:pt>
                <c:pt idx="33">
                  <c:v>145</c:v>
                </c:pt>
                <c:pt idx="34">
                  <c:v>110</c:v>
                </c:pt>
                <c:pt idx="35">
                  <c:v>86</c:v>
                </c:pt>
                <c:pt idx="36">
                  <c:v>62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78B-4D41-A6E3-CA0D443666F3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Мужчины</c:v>
                </c:pt>
              </c:strCache>
            </c:strRef>
          </c:tx>
          <c:spPr>
            <a:ln w="51086">
              <a:solidFill>
                <a:srgbClr val="000080"/>
              </a:solidFill>
              <a:prstDash val="solid"/>
            </a:ln>
          </c:spPr>
          <c:marker>
            <c:symbol val="circle"/>
            <c:size val="7"/>
            <c:spPr>
              <a:solidFill>
                <a:srgbClr val="000080"/>
              </a:solidFill>
              <a:ln>
                <a:solidFill>
                  <a:srgbClr val="000080"/>
                </a:solidFill>
                <a:prstDash val="solid"/>
              </a:ln>
            </c:spPr>
          </c:marker>
          <c:cat>
            <c:numRef>
              <c:f>Sheet1!$B$1:$AL$1</c:f>
              <c:numCache>
                <c:formatCode>General</c:formatCode>
                <c:ptCount val="37"/>
                <c:pt idx="0">
                  <c:v>1971</c:v>
                </c:pt>
                <c:pt idx="1">
                  <c:v>1972</c:v>
                </c:pt>
                <c:pt idx="2">
                  <c:v>1973</c:v>
                </c:pt>
                <c:pt idx="3">
                  <c:v>1974</c:v>
                </c:pt>
                <c:pt idx="4">
                  <c:v>1975</c:v>
                </c:pt>
                <c:pt idx="5">
                  <c:v>1976</c:v>
                </c:pt>
                <c:pt idx="6">
                  <c:v>1977</c:v>
                </c:pt>
                <c:pt idx="7">
                  <c:v>1978</c:v>
                </c:pt>
                <c:pt idx="8">
                  <c:v>1979</c:v>
                </c:pt>
                <c:pt idx="9">
                  <c:v>1980</c:v>
                </c:pt>
                <c:pt idx="10">
                  <c:v>1981</c:v>
                </c:pt>
                <c:pt idx="11">
                  <c:v>1982</c:v>
                </c:pt>
                <c:pt idx="12">
                  <c:v>1983</c:v>
                </c:pt>
                <c:pt idx="13">
                  <c:v>1984</c:v>
                </c:pt>
                <c:pt idx="14">
                  <c:v>1985</c:v>
                </c:pt>
                <c:pt idx="15">
                  <c:v>1986</c:v>
                </c:pt>
                <c:pt idx="16">
                  <c:v>1988</c:v>
                </c:pt>
                <c:pt idx="17">
                  <c:v>1989</c:v>
                </c:pt>
                <c:pt idx="18">
                  <c:v>1990</c:v>
                </c:pt>
                <c:pt idx="19">
                  <c:v>1991</c:v>
                </c:pt>
                <c:pt idx="20">
                  <c:v>1992</c:v>
                </c:pt>
                <c:pt idx="21">
                  <c:v>1993</c:v>
                </c:pt>
                <c:pt idx="22">
                  <c:v>1994</c:v>
                </c:pt>
                <c:pt idx="23">
                  <c:v>1995</c:v>
                </c:pt>
                <c:pt idx="24">
                  <c:v>1996</c:v>
                </c:pt>
                <c:pt idx="25">
                  <c:v>1997</c:v>
                </c:pt>
                <c:pt idx="26">
                  <c:v>1998</c:v>
                </c:pt>
                <c:pt idx="27">
                  <c:v>1999</c:v>
                </c:pt>
                <c:pt idx="28">
                  <c:v>2000</c:v>
                </c:pt>
                <c:pt idx="29">
                  <c:v>2001</c:v>
                </c:pt>
                <c:pt idx="30">
                  <c:v>2002</c:v>
                </c:pt>
                <c:pt idx="31">
                  <c:v>2003</c:v>
                </c:pt>
                <c:pt idx="32">
                  <c:v>2004</c:v>
                </c:pt>
                <c:pt idx="33">
                  <c:v>2005</c:v>
                </c:pt>
                <c:pt idx="34">
                  <c:v>2006</c:v>
                </c:pt>
                <c:pt idx="35">
                  <c:v>2007</c:v>
                </c:pt>
                <c:pt idx="36">
                  <c:v>2008</c:v>
                </c:pt>
              </c:numCache>
            </c:numRef>
          </c:cat>
          <c:val>
            <c:numRef>
              <c:f>Sheet1!$B$3:$AL$3</c:f>
              <c:numCache>
                <c:formatCode>General</c:formatCode>
                <c:ptCount val="37"/>
                <c:pt idx="0">
                  <c:v>11</c:v>
                </c:pt>
                <c:pt idx="1">
                  <c:v>8</c:v>
                </c:pt>
                <c:pt idx="2">
                  <c:v>11</c:v>
                </c:pt>
                <c:pt idx="3">
                  <c:v>8</c:v>
                </c:pt>
                <c:pt idx="4">
                  <c:v>20</c:v>
                </c:pt>
                <c:pt idx="5">
                  <c:v>14</c:v>
                </c:pt>
                <c:pt idx="6">
                  <c:v>8</c:v>
                </c:pt>
                <c:pt idx="7">
                  <c:v>17</c:v>
                </c:pt>
                <c:pt idx="8">
                  <c:v>13</c:v>
                </c:pt>
                <c:pt idx="9">
                  <c:v>8</c:v>
                </c:pt>
                <c:pt idx="10">
                  <c:v>16</c:v>
                </c:pt>
                <c:pt idx="11">
                  <c:v>6</c:v>
                </c:pt>
                <c:pt idx="12">
                  <c:v>7</c:v>
                </c:pt>
                <c:pt idx="13">
                  <c:v>10</c:v>
                </c:pt>
                <c:pt idx="14">
                  <c:v>5</c:v>
                </c:pt>
                <c:pt idx="15">
                  <c:v>1</c:v>
                </c:pt>
                <c:pt idx="16">
                  <c:v>0</c:v>
                </c:pt>
                <c:pt idx="17">
                  <c:v>5</c:v>
                </c:pt>
                <c:pt idx="18">
                  <c:v>2</c:v>
                </c:pt>
                <c:pt idx="19">
                  <c:v>10</c:v>
                </c:pt>
                <c:pt idx="20">
                  <c:v>30</c:v>
                </c:pt>
                <c:pt idx="21">
                  <c:v>89</c:v>
                </c:pt>
                <c:pt idx="22">
                  <c:v>219</c:v>
                </c:pt>
                <c:pt idx="23">
                  <c:v>383</c:v>
                </c:pt>
                <c:pt idx="24">
                  <c:v>479</c:v>
                </c:pt>
                <c:pt idx="25">
                  <c:v>466</c:v>
                </c:pt>
                <c:pt idx="26">
                  <c:v>352</c:v>
                </c:pt>
                <c:pt idx="27">
                  <c:v>270</c:v>
                </c:pt>
                <c:pt idx="28">
                  <c:v>222</c:v>
                </c:pt>
                <c:pt idx="29">
                  <c:v>147</c:v>
                </c:pt>
                <c:pt idx="30">
                  <c:v>105</c:v>
                </c:pt>
                <c:pt idx="31">
                  <c:v>51</c:v>
                </c:pt>
                <c:pt idx="32">
                  <c:v>40</c:v>
                </c:pt>
                <c:pt idx="33">
                  <c:v>73</c:v>
                </c:pt>
                <c:pt idx="34">
                  <c:v>67</c:v>
                </c:pt>
                <c:pt idx="35">
                  <c:v>33</c:v>
                </c:pt>
                <c:pt idx="36">
                  <c:v>32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78B-4D41-A6E3-CA0D443666F3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</c:strCache>
            </c:strRef>
          </c:tx>
          <c:spPr>
            <a:ln w="51086">
              <a:solidFill>
                <a:srgbClr val="0000FF"/>
              </a:solidFill>
              <a:prstDash val="solid"/>
            </a:ln>
          </c:spPr>
          <c:marker>
            <c:symbol val="circle"/>
            <c:size val="9"/>
            <c:spPr>
              <a:solidFill>
                <a:srgbClr val="0000FF"/>
              </a:solidFill>
              <a:ln>
                <a:solidFill>
                  <a:srgbClr val="0000FF"/>
                </a:solidFill>
                <a:prstDash val="solid"/>
              </a:ln>
            </c:spPr>
          </c:marker>
          <c:cat>
            <c:numRef>
              <c:f>Sheet1!$B$1:$AL$1</c:f>
              <c:numCache>
                <c:formatCode>General</c:formatCode>
                <c:ptCount val="37"/>
                <c:pt idx="0">
                  <c:v>1971</c:v>
                </c:pt>
                <c:pt idx="1">
                  <c:v>1972</c:v>
                </c:pt>
                <c:pt idx="2">
                  <c:v>1973</c:v>
                </c:pt>
                <c:pt idx="3">
                  <c:v>1974</c:v>
                </c:pt>
                <c:pt idx="4">
                  <c:v>1975</c:v>
                </c:pt>
                <c:pt idx="5">
                  <c:v>1976</c:v>
                </c:pt>
                <c:pt idx="6">
                  <c:v>1977</c:v>
                </c:pt>
                <c:pt idx="7">
                  <c:v>1978</c:v>
                </c:pt>
                <c:pt idx="8">
                  <c:v>1979</c:v>
                </c:pt>
                <c:pt idx="9">
                  <c:v>1980</c:v>
                </c:pt>
                <c:pt idx="10">
                  <c:v>1981</c:v>
                </c:pt>
                <c:pt idx="11">
                  <c:v>1982</c:v>
                </c:pt>
                <c:pt idx="12">
                  <c:v>1983</c:v>
                </c:pt>
                <c:pt idx="13">
                  <c:v>1984</c:v>
                </c:pt>
                <c:pt idx="14">
                  <c:v>1985</c:v>
                </c:pt>
                <c:pt idx="15">
                  <c:v>1986</c:v>
                </c:pt>
                <c:pt idx="16">
                  <c:v>1988</c:v>
                </c:pt>
                <c:pt idx="17">
                  <c:v>1989</c:v>
                </c:pt>
                <c:pt idx="18">
                  <c:v>1990</c:v>
                </c:pt>
                <c:pt idx="19">
                  <c:v>1991</c:v>
                </c:pt>
                <c:pt idx="20">
                  <c:v>1992</c:v>
                </c:pt>
                <c:pt idx="21">
                  <c:v>1993</c:v>
                </c:pt>
                <c:pt idx="22">
                  <c:v>1994</c:v>
                </c:pt>
                <c:pt idx="23">
                  <c:v>1995</c:v>
                </c:pt>
                <c:pt idx="24">
                  <c:v>1996</c:v>
                </c:pt>
                <c:pt idx="25">
                  <c:v>1997</c:v>
                </c:pt>
                <c:pt idx="26">
                  <c:v>1998</c:v>
                </c:pt>
                <c:pt idx="27">
                  <c:v>1999</c:v>
                </c:pt>
                <c:pt idx="28">
                  <c:v>2000</c:v>
                </c:pt>
                <c:pt idx="29">
                  <c:v>2001</c:v>
                </c:pt>
                <c:pt idx="30">
                  <c:v>2002</c:v>
                </c:pt>
                <c:pt idx="31">
                  <c:v>2003</c:v>
                </c:pt>
                <c:pt idx="32">
                  <c:v>2004</c:v>
                </c:pt>
                <c:pt idx="33">
                  <c:v>2005</c:v>
                </c:pt>
                <c:pt idx="34">
                  <c:v>2006</c:v>
                </c:pt>
                <c:pt idx="35">
                  <c:v>2007</c:v>
                </c:pt>
                <c:pt idx="36">
                  <c:v>2008</c:v>
                </c:pt>
              </c:numCache>
            </c:numRef>
          </c:cat>
          <c:val>
            <c:numRef>
              <c:f>Sheet1!$B$4:$AL$4</c:f>
              <c:numCache>
                <c:formatCode>General</c:formatCode>
                <c:ptCount val="37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178B-4D41-A6E3-CA0D443666F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4222208"/>
        <c:axId val="94228864"/>
      </c:lineChart>
      <c:catAx>
        <c:axId val="9422220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944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ru-RU"/>
                  <a:t>Годы</a:t>
                </a:r>
              </a:p>
            </c:rich>
          </c:tx>
          <c:layout>
            <c:manualLayout>
              <c:xMode val="edge"/>
              <c:yMode val="edge"/>
              <c:x val="0.87761195593344665"/>
              <c:y val="0.83503056830887301"/>
            </c:manualLayout>
          </c:layout>
          <c:overlay val="0"/>
          <c:spPr>
            <a:noFill/>
            <a:ln w="34057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17029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2112" b="1" i="0" u="none" strike="noStrike" baseline="0">
                <a:solidFill>
                  <a:schemeClr val="bg1"/>
                </a:solidFill>
                <a:latin typeface="Arial"/>
                <a:ea typeface="Arial"/>
                <a:cs typeface="Arial"/>
              </a:defRPr>
            </a:pPr>
            <a:endParaRPr lang="ru-BY"/>
          </a:p>
        </c:txPr>
        <c:crossAx val="94228864"/>
        <c:crosses val="autoZero"/>
        <c:auto val="1"/>
        <c:lblAlgn val="ctr"/>
        <c:lblOffset val="100"/>
        <c:tickLblSkip val="3"/>
        <c:tickMarkSkip val="1"/>
        <c:noMultiLvlLbl val="0"/>
      </c:catAx>
      <c:valAx>
        <c:axId val="94228864"/>
        <c:scaling>
          <c:orientation val="minMax"/>
        </c:scaling>
        <c:delete val="0"/>
        <c:axPos val="l"/>
        <c:majorGridlines>
          <c:spPr>
            <a:ln w="17029">
              <a:solidFill>
                <a:schemeClr val="tx1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944" b="1" i="0" u="none" strike="noStrike" baseline="0">
                    <a:solidFill>
                      <a:srgbClr val="FF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ru-RU"/>
                  <a:t>Количество случаев</a:t>
                </a:r>
              </a:p>
            </c:rich>
          </c:tx>
          <c:layout>
            <c:manualLayout>
              <c:xMode val="edge"/>
              <c:yMode val="edge"/>
              <c:x val="0"/>
              <c:y val="0.41140534925581551"/>
            </c:manualLayout>
          </c:layout>
          <c:overlay val="0"/>
          <c:spPr>
            <a:noFill/>
            <a:ln w="34057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17029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2114" b="1" i="0" u="none" strike="noStrike" baseline="0">
                <a:solidFill>
                  <a:srgbClr val="FF0000"/>
                </a:solidFill>
                <a:latin typeface="Arial"/>
                <a:ea typeface="Arial"/>
                <a:cs typeface="Arial"/>
              </a:defRPr>
            </a:pPr>
            <a:endParaRPr lang="ru-BY"/>
          </a:p>
        </c:txPr>
        <c:crossAx val="94222208"/>
        <c:crosses val="autoZero"/>
        <c:crossBetween val="between"/>
        <c:majorUnit val="200"/>
      </c:valAx>
      <c:spPr>
        <a:noFill/>
        <a:ln w="17029">
          <a:solidFill>
            <a:schemeClr val="tx1"/>
          </a:solidFill>
          <a:prstDash val="solid"/>
        </a:ln>
      </c:spPr>
    </c:plotArea>
    <c:legend>
      <c:legendPos val="b"/>
      <c:legendEntry>
        <c:idx val="2"/>
        <c:delete val="1"/>
      </c:legendEntry>
      <c:layout>
        <c:manualLayout>
          <c:xMode val="edge"/>
          <c:yMode val="edge"/>
          <c:x val="0.14328357514069059"/>
          <c:y val="0.91853367271689224"/>
          <c:w val="0.83731340677758925"/>
          <c:h val="6.7209838951400092E-2"/>
        </c:manualLayout>
      </c:layout>
      <c:overlay val="0"/>
      <c:spPr>
        <a:noFill/>
        <a:ln w="17029">
          <a:solidFill>
            <a:schemeClr val="tx1"/>
          </a:solidFill>
          <a:prstDash val="solid"/>
        </a:ln>
      </c:spPr>
      <c:txPr>
        <a:bodyPr/>
        <a:lstStyle/>
        <a:p>
          <a:pPr>
            <a:defRPr sz="1723" b="1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ru-BY"/>
        </a:p>
      </c:txPr>
    </c:legend>
    <c:plotVisOnly val="1"/>
    <c:dispBlanksAs val="gap"/>
    <c:showDLblsOverMax val="0"/>
  </c:chart>
  <c:spPr>
    <a:gradFill rotWithShape="0">
      <a:gsLst>
        <a:gs pos="0">
          <a:srgbClr val="FFFFFF">
            <a:gamma/>
            <a:shade val="46275"/>
            <a:invGamma/>
          </a:srgbClr>
        </a:gs>
        <a:gs pos="50000">
          <a:srgbClr val="FFFFFF"/>
        </a:gs>
        <a:gs pos="100000">
          <a:srgbClr val="FFFFFF">
            <a:gamma/>
            <a:shade val="46275"/>
            <a:invGamma/>
          </a:srgbClr>
        </a:gs>
      </a:gsLst>
      <a:lin ang="5400000" scaled="1"/>
    </a:gradFill>
    <a:ln>
      <a:noFill/>
    </a:ln>
  </c:spPr>
  <c:txPr>
    <a:bodyPr/>
    <a:lstStyle/>
    <a:p>
      <a:pPr>
        <a:defRPr sz="2581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BY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526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r>
              <a:rPr lang="ru-RU" dirty="0"/>
              <a:t> </a:t>
            </a:r>
            <a:r>
              <a:rPr lang="ru-RU" sz="2000" dirty="0">
                <a:solidFill>
                  <a:srgbClr val="FFFF00"/>
                </a:solidFill>
              </a:rPr>
              <a:t>Динамика заболеваемости гонококковой инфекцией в Республике Беларусь (БССР) в возрастной группе 15-17 лет 
за 1971-2008 гг. (в абсолютных числах</a:t>
            </a:r>
            <a:r>
              <a:rPr lang="ru-RU" dirty="0"/>
              <a:t>)</a:t>
            </a:r>
          </a:p>
        </c:rich>
      </c:tx>
      <c:layout>
        <c:manualLayout>
          <c:xMode val="edge"/>
          <c:yMode val="edge"/>
          <c:x val="0.10204081632653061"/>
          <c:y val="1.9067796610169541E-2"/>
        </c:manualLayout>
      </c:layout>
      <c:overlay val="0"/>
      <c:spPr>
        <a:noFill/>
        <a:ln w="35227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3657770800627939"/>
          <c:y val="0.25"/>
          <c:w val="0.85086342229199374"/>
          <c:h val="0.4555084745762713"/>
        </c:manualLayout>
      </c:layou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Женщины</c:v>
                </c:pt>
              </c:strCache>
            </c:strRef>
          </c:tx>
          <c:spPr>
            <a:ln w="52840">
              <a:solidFill>
                <a:srgbClr val="FF00FF"/>
              </a:solidFill>
              <a:prstDash val="solid"/>
            </a:ln>
          </c:spPr>
          <c:marker>
            <c:symbol val="circle"/>
            <c:size val="11"/>
            <c:spPr>
              <a:solidFill>
                <a:srgbClr val="FF00FF"/>
              </a:solidFill>
              <a:ln>
                <a:solidFill>
                  <a:srgbClr val="FF00FF"/>
                </a:solidFill>
                <a:prstDash val="solid"/>
              </a:ln>
            </c:spPr>
          </c:marker>
          <c:cat>
            <c:numRef>
              <c:f>Sheet1!$B$1:$AM$1</c:f>
              <c:numCache>
                <c:formatCode>General</c:formatCode>
                <c:ptCount val="38"/>
                <c:pt idx="0">
                  <c:v>1971</c:v>
                </c:pt>
                <c:pt idx="1">
                  <c:v>1972</c:v>
                </c:pt>
                <c:pt idx="2">
                  <c:v>1973</c:v>
                </c:pt>
                <c:pt idx="3">
                  <c:v>1974</c:v>
                </c:pt>
                <c:pt idx="4">
                  <c:v>1975</c:v>
                </c:pt>
                <c:pt idx="5">
                  <c:v>1976</c:v>
                </c:pt>
                <c:pt idx="6">
                  <c:v>1977</c:v>
                </c:pt>
                <c:pt idx="7">
                  <c:v>1978</c:v>
                </c:pt>
                <c:pt idx="8">
                  <c:v>1979</c:v>
                </c:pt>
                <c:pt idx="9">
                  <c:v>1980</c:v>
                </c:pt>
                <c:pt idx="10">
                  <c:v>1981</c:v>
                </c:pt>
                <c:pt idx="11">
                  <c:v>1982</c:v>
                </c:pt>
                <c:pt idx="12">
                  <c:v>1983</c:v>
                </c:pt>
                <c:pt idx="13">
                  <c:v>1984</c:v>
                </c:pt>
                <c:pt idx="14">
                  <c:v>1985</c:v>
                </c:pt>
                <c:pt idx="15">
                  <c:v>1986</c:v>
                </c:pt>
                <c:pt idx="16">
                  <c:v>1987</c:v>
                </c:pt>
                <c:pt idx="17">
                  <c:v>1988</c:v>
                </c:pt>
                <c:pt idx="18">
                  <c:v>1989</c:v>
                </c:pt>
                <c:pt idx="19">
                  <c:v>1990</c:v>
                </c:pt>
                <c:pt idx="20">
                  <c:v>1991</c:v>
                </c:pt>
                <c:pt idx="21">
                  <c:v>1992</c:v>
                </c:pt>
                <c:pt idx="22">
                  <c:v>1993</c:v>
                </c:pt>
                <c:pt idx="23">
                  <c:v>1994</c:v>
                </c:pt>
                <c:pt idx="24">
                  <c:v>1995</c:v>
                </c:pt>
                <c:pt idx="25">
                  <c:v>1996</c:v>
                </c:pt>
                <c:pt idx="26">
                  <c:v>1997</c:v>
                </c:pt>
                <c:pt idx="27">
                  <c:v>1998</c:v>
                </c:pt>
                <c:pt idx="28">
                  <c:v>1999</c:v>
                </c:pt>
                <c:pt idx="29">
                  <c:v>2000</c:v>
                </c:pt>
                <c:pt idx="30">
                  <c:v>2001</c:v>
                </c:pt>
                <c:pt idx="31">
                  <c:v>2002</c:v>
                </c:pt>
                <c:pt idx="32">
                  <c:v>2003</c:v>
                </c:pt>
                <c:pt idx="33">
                  <c:v>2004</c:v>
                </c:pt>
                <c:pt idx="34">
                  <c:v>2005</c:v>
                </c:pt>
                <c:pt idx="35">
                  <c:v>2006</c:v>
                </c:pt>
                <c:pt idx="36">
                  <c:v>2007</c:v>
                </c:pt>
                <c:pt idx="37">
                  <c:v>2008</c:v>
                </c:pt>
              </c:numCache>
            </c:numRef>
          </c:cat>
          <c:val>
            <c:numRef>
              <c:f>Sheet1!$B$2:$AM$2</c:f>
              <c:numCache>
                <c:formatCode>General</c:formatCode>
                <c:ptCount val="38"/>
                <c:pt idx="0">
                  <c:v>74</c:v>
                </c:pt>
                <c:pt idx="1">
                  <c:v>72</c:v>
                </c:pt>
                <c:pt idx="2">
                  <c:v>88</c:v>
                </c:pt>
                <c:pt idx="3">
                  <c:v>96</c:v>
                </c:pt>
                <c:pt idx="4">
                  <c:v>125</c:v>
                </c:pt>
                <c:pt idx="5">
                  <c:v>146</c:v>
                </c:pt>
                <c:pt idx="6">
                  <c:v>153</c:v>
                </c:pt>
                <c:pt idx="7">
                  <c:v>180</c:v>
                </c:pt>
                <c:pt idx="8">
                  <c:v>148</c:v>
                </c:pt>
                <c:pt idx="9">
                  <c:v>172</c:v>
                </c:pt>
                <c:pt idx="10">
                  <c:v>180</c:v>
                </c:pt>
                <c:pt idx="11">
                  <c:v>198</c:v>
                </c:pt>
                <c:pt idx="12">
                  <c:v>213</c:v>
                </c:pt>
                <c:pt idx="13">
                  <c:v>231</c:v>
                </c:pt>
                <c:pt idx="14">
                  <c:v>237</c:v>
                </c:pt>
                <c:pt idx="15">
                  <c:v>304</c:v>
                </c:pt>
                <c:pt idx="16">
                  <c:v>465</c:v>
                </c:pt>
                <c:pt idx="17">
                  <c:v>537</c:v>
                </c:pt>
                <c:pt idx="18">
                  <c:v>590</c:v>
                </c:pt>
                <c:pt idx="19">
                  <c:v>505</c:v>
                </c:pt>
                <c:pt idx="20">
                  <c:v>670</c:v>
                </c:pt>
                <c:pt idx="21">
                  <c:v>630</c:v>
                </c:pt>
                <c:pt idx="22">
                  <c:v>777</c:v>
                </c:pt>
                <c:pt idx="23">
                  <c:v>798</c:v>
                </c:pt>
                <c:pt idx="24">
                  <c:v>640</c:v>
                </c:pt>
                <c:pt idx="25">
                  <c:v>496</c:v>
                </c:pt>
                <c:pt idx="26">
                  <c:v>382</c:v>
                </c:pt>
                <c:pt idx="27">
                  <c:v>337</c:v>
                </c:pt>
                <c:pt idx="28">
                  <c:v>406</c:v>
                </c:pt>
                <c:pt idx="29">
                  <c:v>335</c:v>
                </c:pt>
                <c:pt idx="30">
                  <c:v>305</c:v>
                </c:pt>
                <c:pt idx="31">
                  <c:v>206</c:v>
                </c:pt>
                <c:pt idx="32">
                  <c:v>171</c:v>
                </c:pt>
                <c:pt idx="33">
                  <c:v>144</c:v>
                </c:pt>
                <c:pt idx="34">
                  <c:v>238</c:v>
                </c:pt>
                <c:pt idx="35">
                  <c:v>137</c:v>
                </c:pt>
                <c:pt idx="36">
                  <c:v>122</c:v>
                </c:pt>
                <c:pt idx="37">
                  <c:v>111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CAC-4567-B5EB-EE62DBABC4C7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Мужчины</c:v>
                </c:pt>
              </c:strCache>
            </c:strRef>
          </c:tx>
          <c:spPr>
            <a:ln w="52840">
              <a:solidFill>
                <a:srgbClr val="000080"/>
              </a:solidFill>
              <a:prstDash val="solid"/>
            </a:ln>
          </c:spPr>
          <c:marker>
            <c:symbol val="circle"/>
            <c:size val="11"/>
            <c:spPr>
              <a:solidFill>
                <a:srgbClr val="000080"/>
              </a:solidFill>
              <a:ln>
                <a:solidFill>
                  <a:srgbClr val="000080"/>
                </a:solidFill>
                <a:prstDash val="solid"/>
              </a:ln>
            </c:spPr>
          </c:marker>
          <c:cat>
            <c:numRef>
              <c:f>Sheet1!$B$1:$AM$1</c:f>
              <c:numCache>
                <c:formatCode>General</c:formatCode>
                <c:ptCount val="38"/>
                <c:pt idx="0">
                  <c:v>1971</c:v>
                </c:pt>
                <c:pt idx="1">
                  <c:v>1972</c:v>
                </c:pt>
                <c:pt idx="2">
                  <c:v>1973</c:v>
                </c:pt>
                <c:pt idx="3">
                  <c:v>1974</c:v>
                </c:pt>
                <c:pt idx="4">
                  <c:v>1975</c:v>
                </c:pt>
                <c:pt idx="5">
                  <c:v>1976</c:v>
                </c:pt>
                <c:pt idx="6">
                  <c:v>1977</c:v>
                </c:pt>
                <c:pt idx="7">
                  <c:v>1978</c:v>
                </c:pt>
                <c:pt idx="8">
                  <c:v>1979</c:v>
                </c:pt>
                <c:pt idx="9">
                  <c:v>1980</c:v>
                </c:pt>
                <c:pt idx="10">
                  <c:v>1981</c:v>
                </c:pt>
                <c:pt idx="11">
                  <c:v>1982</c:v>
                </c:pt>
                <c:pt idx="12">
                  <c:v>1983</c:v>
                </c:pt>
                <c:pt idx="13">
                  <c:v>1984</c:v>
                </c:pt>
                <c:pt idx="14">
                  <c:v>1985</c:v>
                </c:pt>
                <c:pt idx="15">
                  <c:v>1986</c:v>
                </c:pt>
                <c:pt idx="16">
                  <c:v>1987</c:v>
                </c:pt>
                <c:pt idx="17">
                  <c:v>1988</c:v>
                </c:pt>
                <c:pt idx="18">
                  <c:v>1989</c:v>
                </c:pt>
                <c:pt idx="19">
                  <c:v>1990</c:v>
                </c:pt>
                <c:pt idx="20">
                  <c:v>1991</c:v>
                </c:pt>
                <c:pt idx="21">
                  <c:v>1992</c:v>
                </c:pt>
                <c:pt idx="22">
                  <c:v>1993</c:v>
                </c:pt>
                <c:pt idx="23">
                  <c:v>1994</c:v>
                </c:pt>
                <c:pt idx="24">
                  <c:v>1995</c:v>
                </c:pt>
                <c:pt idx="25">
                  <c:v>1996</c:v>
                </c:pt>
                <c:pt idx="26">
                  <c:v>1997</c:v>
                </c:pt>
                <c:pt idx="27">
                  <c:v>1998</c:v>
                </c:pt>
                <c:pt idx="28">
                  <c:v>1999</c:v>
                </c:pt>
                <c:pt idx="29">
                  <c:v>2000</c:v>
                </c:pt>
                <c:pt idx="30">
                  <c:v>2001</c:v>
                </c:pt>
                <c:pt idx="31">
                  <c:v>2002</c:v>
                </c:pt>
                <c:pt idx="32">
                  <c:v>2003</c:v>
                </c:pt>
                <c:pt idx="33">
                  <c:v>2004</c:v>
                </c:pt>
                <c:pt idx="34">
                  <c:v>2005</c:v>
                </c:pt>
                <c:pt idx="35">
                  <c:v>2006</c:v>
                </c:pt>
                <c:pt idx="36">
                  <c:v>2007</c:v>
                </c:pt>
                <c:pt idx="37">
                  <c:v>2008</c:v>
                </c:pt>
              </c:numCache>
            </c:numRef>
          </c:cat>
          <c:val>
            <c:numRef>
              <c:f>Sheet1!$B$3:$AM$3</c:f>
              <c:numCache>
                <c:formatCode>General</c:formatCode>
                <c:ptCount val="38"/>
                <c:pt idx="0">
                  <c:v>63</c:v>
                </c:pt>
                <c:pt idx="1">
                  <c:v>51</c:v>
                </c:pt>
                <c:pt idx="2">
                  <c:v>71</c:v>
                </c:pt>
                <c:pt idx="3">
                  <c:v>82</c:v>
                </c:pt>
                <c:pt idx="4">
                  <c:v>104</c:v>
                </c:pt>
                <c:pt idx="5">
                  <c:v>122</c:v>
                </c:pt>
                <c:pt idx="6">
                  <c:v>133</c:v>
                </c:pt>
                <c:pt idx="7">
                  <c:v>128</c:v>
                </c:pt>
                <c:pt idx="8">
                  <c:v>97</c:v>
                </c:pt>
                <c:pt idx="9">
                  <c:v>135</c:v>
                </c:pt>
                <c:pt idx="10">
                  <c:v>136</c:v>
                </c:pt>
                <c:pt idx="11">
                  <c:v>162</c:v>
                </c:pt>
                <c:pt idx="12">
                  <c:v>147</c:v>
                </c:pt>
                <c:pt idx="13">
                  <c:v>118</c:v>
                </c:pt>
                <c:pt idx="14">
                  <c:v>119</c:v>
                </c:pt>
                <c:pt idx="15">
                  <c:v>208</c:v>
                </c:pt>
                <c:pt idx="16">
                  <c:v>371</c:v>
                </c:pt>
                <c:pt idx="17">
                  <c:v>398</c:v>
                </c:pt>
                <c:pt idx="18">
                  <c:v>395</c:v>
                </c:pt>
                <c:pt idx="19">
                  <c:v>307</c:v>
                </c:pt>
                <c:pt idx="20">
                  <c:v>440</c:v>
                </c:pt>
                <c:pt idx="21">
                  <c:v>401</c:v>
                </c:pt>
                <c:pt idx="22">
                  <c:v>548</c:v>
                </c:pt>
                <c:pt idx="23">
                  <c:v>579</c:v>
                </c:pt>
                <c:pt idx="24">
                  <c:v>490</c:v>
                </c:pt>
                <c:pt idx="25">
                  <c:v>367</c:v>
                </c:pt>
                <c:pt idx="26">
                  <c:v>322</c:v>
                </c:pt>
                <c:pt idx="27">
                  <c:v>301</c:v>
                </c:pt>
                <c:pt idx="28">
                  <c:v>315</c:v>
                </c:pt>
                <c:pt idx="29">
                  <c:v>257</c:v>
                </c:pt>
                <c:pt idx="30">
                  <c:v>214</c:v>
                </c:pt>
                <c:pt idx="31">
                  <c:v>162</c:v>
                </c:pt>
                <c:pt idx="32">
                  <c:v>129</c:v>
                </c:pt>
                <c:pt idx="33">
                  <c:v>105</c:v>
                </c:pt>
                <c:pt idx="34">
                  <c:v>99</c:v>
                </c:pt>
                <c:pt idx="35">
                  <c:v>107</c:v>
                </c:pt>
                <c:pt idx="36">
                  <c:v>86</c:v>
                </c:pt>
                <c:pt idx="37">
                  <c:v>93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CAC-4567-B5EB-EE62DBABC4C7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</c:strCache>
            </c:strRef>
          </c:tx>
          <c:spPr>
            <a:ln w="52840">
              <a:solidFill>
                <a:srgbClr val="0000FF"/>
              </a:solidFill>
              <a:prstDash val="solid"/>
            </a:ln>
          </c:spPr>
          <c:marker>
            <c:symbol val="circle"/>
            <c:size val="11"/>
            <c:spPr>
              <a:solidFill>
                <a:srgbClr val="0000FF"/>
              </a:solidFill>
              <a:ln>
                <a:solidFill>
                  <a:srgbClr val="0000FF"/>
                </a:solidFill>
                <a:prstDash val="solid"/>
              </a:ln>
            </c:spPr>
          </c:marker>
          <c:cat>
            <c:numRef>
              <c:f>Sheet1!$B$1:$AM$1</c:f>
              <c:numCache>
                <c:formatCode>General</c:formatCode>
                <c:ptCount val="38"/>
                <c:pt idx="0">
                  <c:v>1971</c:v>
                </c:pt>
                <c:pt idx="1">
                  <c:v>1972</c:v>
                </c:pt>
                <c:pt idx="2">
                  <c:v>1973</c:v>
                </c:pt>
                <c:pt idx="3">
                  <c:v>1974</c:v>
                </c:pt>
                <c:pt idx="4">
                  <c:v>1975</c:v>
                </c:pt>
                <c:pt idx="5">
                  <c:v>1976</c:v>
                </c:pt>
                <c:pt idx="6">
                  <c:v>1977</c:v>
                </c:pt>
                <c:pt idx="7">
                  <c:v>1978</c:v>
                </c:pt>
                <c:pt idx="8">
                  <c:v>1979</c:v>
                </c:pt>
                <c:pt idx="9">
                  <c:v>1980</c:v>
                </c:pt>
                <c:pt idx="10">
                  <c:v>1981</c:v>
                </c:pt>
                <c:pt idx="11">
                  <c:v>1982</c:v>
                </c:pt>
                <c:pt idx="12">
                  <c:v>1983</c:v>
                </c:pt>
                <c:pt idx="13">
                  <c:v>1984</c:v>
                </c:pt>
                <c:pt idx="14">
                  <c:v>1985</c:v>
                </c:pt>
                <c:pt idx="15">
                  <c:v>1986</c:v>
                </c:pt>
                <c:pt idx="16">
                  <c:v>1987</c:v>
                </c:pt>
                <c:pt idx="17">
                  <c:v>1988</c:v>
                </c:pt>
                <c:pt idx="18">
                  <c:v>1989</c:v>
                </c:pt>
                <c:pt idx="19">
                  <c:v>1990</c:v>
                </c:pt>
                <c:pt idx="20">
                  <c:v>1991</c:v>
                </c:pt>
                <c:pt idx="21">
                  <c:v>1992</c:v>
                </c:pt>
                <c:pt idx="22">
                  <c:v>1993</c:v>
                </c:pt>
                <c:pt idx="23">
                  <c:v>1994</c:v>
                </c:pt>
                <c:pt idx="24">
                  <c:v>1995</c:v>
                </c:pt>
                <c:pt idx="25">
                  <c:v>1996</c:v>
                </c:pt>
                <c:pt idx="26">
                  <c:v>1997</c:v>
                </c:pt>
                <c:pt idx="27">
                  <c:v>1998</c:v>
                </c:pt>
                <c:pt idx="28">
                  <c:v>1999</c:v>
                </c:pt>
                <c:pt idx="29">
                  <c:v>2000</c:v>
                </c:pt>
                <c:pt idx="30">
                  <c:v>2001</c:v>
                </c:pt>
                <c:pt idx="31">
                  <c:v>2002</c:v>
                </c:pt>
                <c:pt idx="32">
                  <c:v>2003</c:v>
                </c:pt>
                <c:pt idx="33">
                  <c:v>2004</c:v>
                </c:pt>
                <c:pt idx="34">
                  <c:v>2005</c:v>
                </c:pt>
                <c:pt idx="35">
                  <c:v>2006</c:v>
                </c:pt>
                <c:pt idx="36">
                  <c:v>2007</c:v>
                </c:pt>
                <c:pt idx="37">
                  <c:v>2008</c:v>
                </c:pt>
              </c:numCache>
            </c:numRef>
          </c:cat>
          <c:val>
            <c:numRef>
              <c:f>Sheet1!$B$4:$AM$4</c:f>
              <c:numCache>
                <c:formatCode>General</c:formatCode>
                <c:ptCount val="38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1CAC-4567-B5EB-EE62DBABC4C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5091712"/>
        <c:axId val="96151040"/>
      </c:lineChart>
      <c:catAx>
        <c:axId val="9509171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2184" b="1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ru-RU">
                    <a:solidFill>
                      <a:schemeClr val="bg1"/>
                    </a:solidFill>
                  </a:rPr>
                  <a:t>                                                                         Годы</a:t>
                </a:r>
              </a:p>
            </c:rich>
          </c:tx>
          <c:layout>
            <c:manualLayout>
              <c:xMode val="edge"/>
              <c:yMode val="edge"/>
              <c:x val="0.16797488226059654"/>
              <c:y val="0.82627118644067865"/>
            </c:manualLayout>
          </c:layout>
          <c:overlay val="0"/>
          <c:spPr>
            <a:noFill/>
            <a:ln w="35227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17613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1630" b="1" i="0" u="none" strike="noStrike" baseline="0">
                <a:solidFill>
                  <a:schemeClr val="bg1"/>
                </a:solidFill>
                <a:latin typeface="Arial"/>
                <a:ea typeface="Arial"/>
                <a:cs typeface="Arial"/>
              </a:defRPr>
            </a:pPr>
            <a:endParaRPr lang="ru-BY"/>
          </a:p>
        </c:txPr>
        <c:crossAx val="96151040"/>
        <c:crosses val="autoZero"/>
        <c:auto val="1"/>
        <c:lblAlgn val="ctr"/>
        <c:lblOffset val="100"/>
        <c:tickLblSkip val="2"/>
        <c:tickMarkSkip val="1"/>
        <c:noMultiLvlLbl val="0"/>
      </c:catAx>
      <c:valAx>
        <c:axId val="96151040"/>
        <c:scaling>
          <c:orientation val="minMax"/>
        </c:scaling>
        <c:delete val="0"/>
        <c:axPos val="l"/>
        <c:majorGridlines>
          <c:spPr>
            <a:ln w="17613">
              <a:solidFill>
                <a:schemeClr val="tx1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2184" b="1" i="0" u="none" strike="noStrike" baseline="0">
                    <a:solidFill>
                      <a:srgbClr val="FF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ru-RU">
                    <a:solidFill>
                      <a:srgbClr val="FF0000"/>
                    </a:solidFill>
                  </a:rPr>
                  <a:t>Количество случаев</a:t>
                </a:r>
              </a:p>
            </c:rich>
          </c:tx>
          <c:layout>
            <c:manualLayout>
              <c:xMode val="edge"/>
              <c:yMode val="edge"/>
              <c:x val="0"/>
              <c:y val="0.24152542372881355"/>
            </c:manualLayout>
          </c:layout>
          <c:overlay val="0"/>
          <c:spPr>
            <a:noFill/>
            <a:ln w="35227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17613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907" b="1" i="0" u="none" strike="noStrike" baseline="0">
                <a:solidFill>
                  <a:srgbClr val="FF0000"/>
                </a:solidFill>
                <a:latin typeface="Arial"/>
                <a:ea typeface="Arial"/>
                <a:cs typeface="Arial"/>
              </a:defRPr>
            </a:pPr>
            <a:endParaRPr lang="ru-BY"/>
          </a:p>
        </c:txPr>
        <c:crossAx val="95091712"/>
        <c:crosses val="autoZero"/>
        <c:crossBetween val="between"/>
        <c:majorUnit val="200"/>
        <c:minorUnit val="190"/>
      </c:valAx>
      <c:spPr>
        <a:noFill/>
        <a:ln w="17613">
          <a:solidFill>
            <a:schemeClr val="tx1"/>
          </a:solidFill>
          <a:prstDash val="solid"/>
        </a:ln>
      </c:spPr>
    </c:plotArea>
    <c:legend>
      <c:legendPos val="b"/>
      <c:legendEntry>
        <c:idx val="2"/>
        <c:delete val="1"/>
      </c:legendEntry>
      <c:layout>
        <c:manualLayout>
          <c:xMode val="edge"/>
          <c:yMode val="edge"/>
          <c:x val="0.12401883830455245"/>
          <c:y val="0.91525423728813815"/>
          <c:w val="0.84301412872841441"/>
          <c:h val="5.5084745762711856E-2"/>
        </c:manualLayout>
      </c:layout>
      <c:overlay val="0"/>
      <c:spPr>
        <a:noFill/>
        <a:ln w="4403">
          <a:solidFill>
            <a:schemeClr val="tx1"/>
          </a:solidFill>
          <a:prstDash val="solid"/>
        </a:ln>
      </c:spPr>
      <c:txPr>
        <a:bodyPr/>
        <a:lstStyle/>
        <a:p>
          <a:pPr>
            <a:defRPr sz="1782" b="1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ru-BY"/>
        </a:p>
      </c:txPr>
    </c:legend>
    <c:plotVisOnly val="1"/>
    <c:dispBlanksAs val="gap"/>
    <c:showDLblsOverMax val="0"/>
  </c:chart>
  <c:spPr>
    <a:gradFill rotWithShape="0">
      <a:gsLst>
        <a:gs pos="0">
          <a:srgbClr val="FFFFFF">
            <a:gamma/>
            <a:shade val="46275"/>
            <a:invGamma/>
          </a:srgbClr>
        </a:gs>
        <a:gs pos="50000">
          <a:srgbClr val="FFFFFF"/>
        </a:gs>
        <a:gs pos="100000">
          <a:srgbClr val="FFFFFF">
            <a:gamma/>
            <a:shade val="46275"/>
            <a:invGamma/>
          </a:srgbClr>
        </a:gs>
      </a:gsLst>
      <a:lin ang="5400000" scaled="1"/>
    </a:gradFill>
    <a:ln>
      <a:noFill/>
    </a:ln>
  </c:spPr>
  <c:txPr>
    <a:bodyPr/>
    <a:lstStyle/>
    <a:p>
      <a:pPr>
        <a:defRPr sz="2531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BY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206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r>
              <a:rPr lang="ru-RU" sz="1433" b="1" i="0" u="none" strike="noStrike" baseline="0" dirty="0">
                <a:solidFill>
                  <a:srgbClr val="FFFF00"/>
                </a:solidFill>
                <a:latin typeface="Arial Cyr"/>
                <a:cs typeface="Arial Cyr"/>
              </a:rPr>
              <a:t>  </a:t>
            </a:r>
            <a:r>
              <a:rPr lang="ru-RU" sz="2006" b="1" i="0" u="none" strike="noStrike" baseline="0" dirty="0">
                <a:solidFill>
                  <a:srgbClr val="FFFF00"/>
                </a:solidFill>
                <a:latin typeface="Arial"/>
                <a:cs typeface="Arial"/>
              </a:rPr>
              <a:t>Динамика заболеваемости гонококковой инфекцией в Республике Беларусь (БССР) в возрастной группе 18-19 лет </a:t>
            </a:r>
          </a:p>
          <a:p>
            <a:pPr>
              <a:defRPr sz="2206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r>
              <a:rPr lang="ru-RU" sz="2006" b="1" i="0" u="none" strike="noStrike" baseline="0" dirty="0">
                <a:solidFill>
                  <a:srgbClr val="FFFF00"/>
                </a:solidFill>
                <a:latin typeface="Arial"/>
                <a:cs typeface="Arial"/>
              </a:rPr>
              <a:t>за 1971-2008 гг. (в абсолютных числах)</a:t>
            </a:r>
          </a:p>
        </c:rich>
      </c:tx>
      <c:layout>
        <c:manualLayout>
          <c:xMode val="edge"/>
          <c:yMode val="edge"/>
          <c:x val="0.1447154471544729"/>
          <c:y val="1.973684210526316E-2"/>
        </c:manualLayout>
      </c:layout>
      <c:overlay val="0"/>
      <c:spPr>
        <a:noFill/>
        <a:ln w="36391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7560975609756099"/>
          <c:y val="0.32236842105263397"/>
          <c:w val="0.80487804878048785"/>
          <c:h val="0.37280701754386125"/>
        </c:manualLayout>
      </c:layou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Женщины</c:v>
                </c:pt>
              </c:strCache>
            </c:strRef>
          </c:tx>
          <c:spPr>
            <a:ln w="54587">
              <a:solidFill>
                <a:srgbClr val="FF00FF"/>
              </a:solidFill>
              <a:prstDash val="solid"/>
            </a:ln>
          </c:spPr>
          <c:marker>
            <c:symbol val="circle"/>
            <c:size val="11"/>
            <c:spPr>
              <a:solidFill>
                <a:srgbClr val="FF00FF"/>
              </a:solidFill>
              <a:ln>
                <a:solidFill>
                  <a:srgbClr val="FF00FF"/>
                </a:solidFill>
                <a:prstDash val="solid"/>
              </a:ln>
            </c:spPr>
          </c:marker>
          <c:cat>
            <c:numRef>
              <c:f>Sheet1!$B$1:$AM$1</c:f>
              <c:numCache>
                <c:formatCode>General</c:formatCode>
                <c:ptCount val="38"/>
                <c:pt idx="0">
                  <c:v>1971</c:v>
                </c:pt>
                <c:pt idx="1">
                  <c:v>1972</c:v>
                </c:pt>
                <c:pt idx="2">
                  <c:v>1973</c:v>
                </c:pt>
                <c:pt idx="3">
                  <c:v>1974</c:v>
                </c:pt>
                <c:pt idx="4">
                  <c:v>1975</c:v>
                </c:pt>
                <c:pt idx="5">
                  <c:v>1976</c:v>
                </c:pt>
                <c:pt idx="6">
                  <c:v>1977</c:v>
                </c:pt>
                <c:pt idx="7">
                  <c:v>1978</c:v>
                </c:pt>
                <c:pt idx="8">
                  <c:v>1979</c:v>
                </c:pt>
                <c:pt idx="9">
                  <c:v>1980</c:v>
                </c:pt>
                <c:pt idx="10">
                  <c:v>1981</c:v>
                </c:pt>
                <c:pt idx="11">
                  <c:v>1982</c:v>
                </c:pt>
                <c:pt idx="12">
                  <c:v>1983</c:v>
                </c:pt>
                <c:pt idx="13">
                  <c:v>1984</c:v>
                </c:pt>
                <c:pt idx="14">
                  <c:v>1985</c:v>
                </c:pt>
                <c:pt idx="15">
                  <c:v>1986</c:v>
                </c:pt>
                <c:pt idx="16">
                  <c:v>1987</c:v>
                </c:pt>
                <c:pt idx="17">
                  <c:v>1988</c:v>
                </c:pt>
                <c:pt idx="18">
                  <c:v>1989</c:v>
                </c:pt>
                <c:pt idx="19">
                  <c:v>1990</c:v>
                </c:pt>
                <c:pt idx="20">
                  <c:v>1991</c:v>
                </c:pt>
                <c:pt idx="21">
                  <c:v>1992</c:v>
                </c:pt>
                <c:pt idx="22">
                  <c:v>1993</c:v>
                </c:pt>
                <c:pt idx="23">
                  <c:v>1994</c:v>
                </c:pt>
                <c:pt idx="24">
                  <c:v>1995</c:v>
                </c:pt>
                <c:pt idx="25">
                  <c:v>1996</c:v>
                </c:pt>
                <c:pt idx="26">
                  <c:v>1997</c:v>
                </c:pt>
                <c:pt idx="27">
                  <c:v>1998</c:v>
                </c:pt>
                <c:pt idx="28">
                  <c:v>1999</c:v>
                </c:pt>
                <c:pt idx="29">
                  <c:v>2000</c:v>
                </c:pt>
                <c:pt idx="30">
                  <c:v>2001</c:v>
                </c:pt>
                <c:pt idx="31">
                  <c:v>2002</c:v>
                </c:pt>
                <c:pt idx="32">
                  <c:v>2003</c:v>
                </c:pt>
                <c:pt idx="33">
                  <c:v>2004</c:v>
                </c:pt>
                <c:pt idx="34">
                  <c:v>2005</c:v>
                </c:pt>
                <c:pt idx="35">
                  <c:v>2006</c:v>
                </c:pt>
                <c:pt idx="36">
                  <c:v>2007</c:v>
                </c:pt>
                <c:pt idx="37">
                  <c:v>2008</c:v>
                </c:pt>
              </c:numCache>
            </c:numRef>
          </c:cat>
          <c:val>
            <c:numRef>
              <c:f>Sheet1!$B$2:$AM$2</c:f>
              <c:numCache>
                <c:formatCode>General</c:formatCode>
                <c:ptCount val="38"/>
                <c:pt idx="0">
                  <c:v>227</c:v>
                </c:pt>
                <c:pt idx="1">
                  <c:v>212</c:v>
                </c:pt>
                <c:pt idx="2">
                  <c:v>226</c:v>
                </c:pt>
                <c:pt idx="3">
                  <c:v>317</c:v>
                </c:pt>
                <c:pt idx="4">
                  <c:v>397</c:v>
                </c:pt>
                <c:pt idx="5">
                  <c:v>453</c:v>
                </c:pt>
                <c:pt idx="6">
                  <c:v>494</c:v>
                </c:pt>
                <c:pt idx="7">
                  <c:v>557</c:v>
                </c:pt>
                <c:pt idx="8">
                  <c:v>559</c:v>
                </c:pt>
                <c:pt idx="9">
                  <c:v>150</c:v>
                </c:pt>
                <c:pt idx="10">
                  <c:v>564</c:v>
                </c:pt>
                <c:pt idx="11">
                  <c:v>549</c:v>
                </c:pt>
                <c:pt idx="12">
                  <c:v>507</c:v>
                </c:pt>
                <c:pt idx="13">
                  <c:v>544</c:v>
                </c:pt>
                <c:pt idx="14">
                  <c:v>546</c:v>
                </c:pt>
                <c:pt idx="15">
                  <c:v>529</c:v>
                </c:pt>
                <c:pt idx="16">
                  <c:v>644</c:v>
                </c:pt>
                <c:pt idx="17">
                  <c:v>635</c:v>
                </c:pt>
                <c:pt idx="18">
                  <c:v>870</c:v>
                </c:pt>
                <c:pt idx="19">
                  <c:v>881</c:v>
                </c:pt>
                <c:pt idx="20">
                  <c:v>997</c:v>
                </c:pt>
                <c:pt idx="21">
                  <c:v>1012</c:v>
                </c:pt>
                <c:pt idx="22">
                  <c:v>1003</c:v>
                </c:pt>
                <c:pt idx="23">
                  <c:v>1057</c:v>
                </c:pt>
                <c:pt idx="24">
                  <c:v>1105</c:v>
                </c:pt>
                <c:pt idx="25">
                  <c:v>785</c:v>
                </c:pt>
                <c:pt idx="26">
                  <c:v>671</c:v>
                </c:pt>
                <c:pt idx="27">
                  <c:v>579</c:v>
                </c:pt>
                <c:pt idx="28">
                  <c:v>695</c:v>
                </c:pt>
                <c:pt idx="29">
                  <c:v>598</c:v>
                </c:pt>
                <c:pt idx="30">
                  <c:v>381</c:v>
                </c:pt>
                <c:pt idx="31">
                  <c:v>420</c:v>
                </c:pt>
                <c:pt idx="32">
                  <c:v>414</c:v>
                </c:pt>
                <c:pt idx="33">
                  <c:v>417</c:v>
                </c:pt>
                <c:pt idx="34">
                  <c:v>349</c:v>
                </c:pt>
                <c:pt idx="35">
                  <c:v>337</c:v>
                </c:pt>
                <c:pt idx="36">
                  <c:v>299</c:v>
                </c:pt>
                <c:pt idx="37">
                  <c:v>243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AB1-4C3E-B8A9-0854C4E1BC73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Мужчины</c:v>
                </c:pt>
              </c:strCache>
            </c:strRef>
          </c:tx>
          <c:spPr>
            <a:ln w="54587">
              <a:solidFill>
                <a:srgbClr val="000080"/>
              </a:solidFill>
              <a:prstDash val="solid"/>
            </a:ln>
          </c:spPr>
          <c:marker>
            <c:symbol val="circle"/>
            <c:size val="11"/>
            <c:spPr>
              <a:solidFill>
                <a:srgbClr val="000080"/>
              </a:solidFill>
              <a:ln>
                <a:solidFill>
                  <a:srgbClr val="000080"/>
                </a:solidFill>
                <a:prstDash val="solid"/>
              </a:ln>
            </c:spPr>
          </c:marker>
          <c:cat>
            <c:numRef>
              <c:f>Sheet1!$B$1:$AM$1</c:f>
              <c:numCache>
                <c:formatCode>General</c:formatCode>
                <c:ptCount val="38"/>
                <c:pt idx="0">
                  <c:v>1971</c:v>
                </c:pt>
                <c:pt idx="1">
                  <c:v>1972</c:v>
                </c:pt>
                <c:pt idx="2">
                  <c:v>1973</c:v>
                </c:pt>
                <c:pt idx="3">
                  <c:v>1974</c:v>
                </c:pt>
                <c:pt idx="4">
                  <c:v>1975</c:v>
                </c:pt>
                <c:pt idx="5">
                  <c:v>1976</c:v>
                </c:pt>
                <c:pt idx="6">
                  <c:v>1977</c:v>
                </c:pt>
                <c:pt idx="7">
                  <c:v>1978</c:v>
                </c:pt>
                <c:pt idx="8">
                  <c:v>1979</c:v>
                </c:pt>
                <c:pt idx="9">
                  <c:v>1980</c:v>
                </c:pt>
                <c:pt idx="10">
                  <c:v>1981</c:v>
                </c:pt>
                <c:pt idx="11">
                  <c:v>1982</c:v>
                </c:pt>
                <c:pt idx="12">
                  <c:v>1983</c:v>
                </c:pt>
                <c:pt idx="13">
                  <c:v>1984</c:v>
                </c:pt>
                <c:pt idx="14">
                  <c:v>1985</c:v>
                </c:pt>
                <c:pt idx="15">
                  <c:v>1986</c:v>
                </c:pt>
                <c:pt idx="16">
                  <c:v>1987</c:v>
                </c:pt>
                <c:pt idx="17">
                  <c:v>1988</c:v>
                </c:pt>
                <c:pt idx="18">
                  <c:v>1989</c:v>
                </c:pt>
                <c:pt idx="19">
                  <c:v>1990</c:v>
                </c:pt>
                <c:pt idx="20">
                  <c:v>1991</c:v>
                </c:pt>
                <c:pt idx="21">
                  <c:v>1992</c:v>
                </c:pt>
                <c:pt idx="22">
                  <c:v>1993</c:v>
                </c:pt>
                <c:pt idx="23">
                  <c:v>1994</c:v>
                </c:pt>
                <c:pt idx="24">
                  <c:v>1995</c:v>
                </c:pt>
                <c:pt idx="25">
                  <c:v>1996</c:v>
                </c:pt>
                <c:pt idx="26">
                  <c:v>1997</c:v>
                </c:pt>
                <c:pt idx="27">
                  <c:v>1998</c:v>
                </c:pt>
                <c:pt idx="28">
                  <c:v>1999</c:v>
                </c:pt>
                <c:pt idx="29">
                  <c:v>2000</c:v>
                </c:pt>
                <c:pt idx="30">
                  <c:v>2001</c:v>
                </c:pt>
                <c:pt idx="31">
                  <c:v>2002</c:v>
                </c:pt>
                <c:pt idx="32">
                  <c:v>2003</c:v>
                </c:pt>
                <c:pt idx="33">
                  <c:v>2004</c:v>
                </c:pt>
                <c:pt idx="34">
                  <c:v>2005</c:v>
                </c:pt>
                <c:pt idx="35">
                  <c:v>2006</c:v>
                </c:pt>
                <c:pt idx="36">
                  <c:v>2007</c:v>
                </c:pt>
                <c:pt idx="37">
                  <c:v>2008</c:v>
                </c:pt>
              </c:numCache>
            </c:numRef>
          </c:cat>
          <c:val>
            <c:numRef>
              <c:f>Sheet1!$B$3:$AM$3</c:f>
              <c:numCache>
                <c:formatCode>General</c:formatCode>
                <c:ptCount val="38"/>
                <c:pt idx="0">
                  <c:v>117</c:v>
                </c:pt>
                <c:pt idx="1">
                  <c:v>132</c:v>
                </c:pt>
                <c:pt idx="2">
                  <c:v>161</c:v>
                </c:pt>
                <c:pt idx="3">
                  <c:v>168</c:v>
                </c:pt>
                <c:pt idx="4">
                  <c:v>273</c:v>
                </c:pt>
                <c:pt idx="5">
                  <c:v>309</c:v>
                </c:pt>
                <c:pt idx="6">
                  <c:v>287</c:v>
                </c:pt>
                <c:pt idx="7">
                  <c:v>387</c:v>
                </c:pt>
                <c:pt idx="8">
                  <c:v>308</c:v>
                </c:pt>
                <c:pt idx="9">
                  <c:v>75</c:v>
                </c:pt>
                <c:pt idx="10">
                  <c:v>339</c:v>
                </c:pt>
                <c:pt idx="11">
                  <c:v>293</c:v>
                </c:pt>
                <c:pt idx="12">
                  <c:v>294</c:v>
                </c:pt>
                <c:pt idx="13">
                  <c:v>279</c:v>
                </c:pt>
                <c:pt idx="14">
                  <c:v>260</c:v>
                </c:pt>
                <c:pt idx="15">
                  <c:v>272</c:v>
                </c:pt>
                <c:pt idx="16">
                  <c:v>404</c:v>
                </c:pt>
                <c:pt idx="17">
                  <c:v>432</c:v>
                </c:pt>
                <c:pt idx="18">
                  <c:v>512</c:v>
                </c:pt>
                <c:pt idx="19">
                  <c:v>487</c:v>
                </c:pt>
                <c:pt idx="20">
                  <c:v>845</c:v>
                </c:pt>
                <c:pt idx="21">
                  <c:v>867</c:v>
                </c:pt>
                <c:pt idx="22">
                  <c:v>874</c:v>
                </c:pt>
                <c:pt idx="23">
                  <c:v>903</c:v>
                </c:pt>
                <c:pt idx="24">
                  <c:v>938</c:v>
                </c:pt>
                <c:pt idx="25">
                  <c:v>718</c:v>
                </c:pt>
                <c:pt idx="26">
                  <c:v>639</c:v>
                </c:pt>
                <c:pt idx="27">
                  <c:v>623</c:v>
                </c:pt>
                <c:pt idx="28">
                  <c:v>758</c:v>
                </c:pt>
                <c:pt idx="29">
                  <c:v>696</c:v>
                </c:pt>
                <c:pt idx="30">
                  <c:v>312</c:v>
                </c:pt>
                <c:pt idx="31">
                  <c:v>459</c:v>
                </c:pt>
                <c:pt idx="32">
                  <c:v>345</c:v>
                </c:pt>
                <c:pt idx="33">
                  <c:v>351</c:v>
                </c:pt>
                <c:pt idx="34">
                  <c:v>442</c:v>
                </c:pt>
                <c:pt idx="35">
                  <c:v>433</c:v>
                </c:pt>
                <c:pt idx="36">
                  <c:v>374</c:v>
                </c:pt>
                <c:pt idx="37">
                  <c:v>325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AB1-4C3E-B8A9-0854C4E1BC73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</c:strCache>
            </c:strRef>
          </c:tx>
          <c:spPr>
            <a:ln w="54587">
              <a:solidFill>
                <a:srgbClr val="0000FF"/>
              </a:solidFill>
              <a:prstDash val="solid"/>
            </a:ln>
          </c:spPr>
          <c:marker>
            <c:symbol val="circle"/>
            <c:size val="11"/>
            <c:spPr>
              <a:solidFill>
                <a:srgbClr val="0000FF"/>
              </a:solidFill>
              <a:ln>
                <a:solidFill>
                  <a:srgbClr val="0000FF"/>
                </a:solidFill>
                <a:prstDash val="solid"/>
              </a:ln>
            </c:spPr>
          </c:marker>
          <c:cat>
            <c:numRef>
              <c:f>Sheet1!$B$1:$AM$1</c:f>
              <c:numCache>
                <c:formatCode>General</c:formatCode>
                <c:ptCount val="38"/>
                <c:pt idx="0">
                  <c:v>1971</c:v>
                </c:pt>
                <c:pt idx="1">
                  <c:v>1972</c:v>
                </c:pt>
                <c:pt idx="2">
                  <c:v>1973</c:v>
                </c:pt>
                <c:pt idx="3">
                  <c:v>1974</c:v>
                </c:pt>
                <c:pt idx="4">
                  <c:v>1975</c:v>
                </c:pt>
                <c:pt idx="5">
                  <c:v>1976</c:v>
                </c:pt>
                <c:pt idx="6">
                  <c:v>1977</c:v>
                </c:pt>
                <c:pt idx="7">
                  <c:v>1978</c:v>
                </c:pt>
                <c:pt idx="8">
                  <c:v>1979</c:v>
                </c:pt>
                <c:pt idx="9">
                  <c:v>1980</c:v>
                </c:pt>
                <c:pt idx="10">
                  <c:v>1981</c:v>
                </c:pt>
                <c:pt idx="11">
                  <c:v>1982</c:v>
                </c:pt>
                <c:pt idx="12">
                  <c:v>1983</c:v>
                </c:pt>
                <c:pt idx="13">
                  <c:v>1984</c:v>
                </c:pt>
                <c:pt idx="14">
                  <c:v>1985</c:v>
                </c:pt>
                <c:pt idx="15">
                  <c:v>1986</c:v>
                </c:pt>
                <c:pt idx="16">
                  <c:v>1987</c:v>
                </c:pt>
                <c:pt idx="17">
                  <c:v>1988</c:v>
                </c:pt>
                <c:pt idx="18">
                  <c:v>1989</c:v>
                </c:pt>
                <c:pt idx="19">
                  <c:v>1990</c:v>
                </c:pt>
                <c:pt idx="20">
                  <c:v>1991</c:v>
                </c:pt>
                <c:pt idx="21">
                  <c:v>1992</c:v>
                </c:pt>
                <c:pt idx="22">
                  <c:v>1993</c:v>
                </c:pt>
                <c:pt idx="23">
                  <c:v>1994</c:v>
                </c:pt>
                <c:pt idx="24">
                  <c:v>1995</c:v>
                </c:pt>
                <c:pt idx="25">
                  <c:v>1996</c:v>
                </c:pt>
                <c:pt idx="26">
                  <c:v>1997</c:v>
                </c:pt>
                <c:pt idx="27">
                  <c:v>1998</c:v>
                </c:pt>
                <c:pt idx="28">
                  <c:v>1999</c:v>
                </c:pt>
                <c:pt idx="29">
                  <c:v>2000</c:v>
                </c:pt>
                <c:pt idx="30">
                  <c:v>2001</c:v>
                </c:pt>
                <c:pt idx="31">
                  <c:v>2002</c:v>
                </c:pt>
                <c:pt idx="32">
                  <c:v>2003</c:v>
                </c:pt>
                <c:pt idx="33">
                  <c:v>2004</c:v>
                </c:pt>
                <c:pt idx="34">
                  <c:v>2005</c:v>
                </c:pt>
                <c:pt idx="35">
                  <c:v>2006</c:v>
                </c:pt>
                <c:pt idx="36">
                  <c:v>2007</c:v>
                </c:pt>
                <c:pt idx="37">
                  <c:v>2008</c:v>
                </c:pt>
              </c:numCache>
            </c:numRef>
          </c:cat>
          <c:val>
            <c:numRef>
              <c:f>Sheet1!$B$4:$AM$4</c:f>
              <c:numCache>
                <c:formatCode>General</c:formatCode>
                <c:ptCount val="38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0AB1-4C3E-B8A9-0854C4E1BC7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3925760"/>
        <c:axId val="93928064"/>
      </c:lineChart>
      <c:catAx>
        <c:axId val="9392576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2113" b="1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ru-RU">
                    <a:solidFill>
                      <a:schemeClr val="bg1"/>
                    </a:solidFill>
                  </a:rPr>
                  <a:t>                                                                   Годы</a:t>
                </a:r>
              </a:p>
            </c:rich>
          </c:tx>
          <c:layout>
            <c:manualLayout>
              <c:xMode val="edge"/>
              <c:yMode val="edge"/>
              <c:x val="0.2016260162601626"/>
              <c:y val="0.82017543859649567"/>
            </c:manualLayout>
          </c:layout>
          <c:overlay val="0"/>
          <c:spPr>
            <a:noFill/>
            <a:ln w="36391">
              <a:noFill/>
            </a:ln>
          </c:spPr>
        </c:title>
        <c:numFmt formatCode="General" sourceLinked="0"/>
        <c:majorTickMark val="out"/>
        <c:minorTickMark val="none"/>
        <c:tickLblPos val="nextTo"/>
        <c:spPr>
          <a:ln w="18196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1719" b="1" i="0" u="none" strike="noStrike" baseline="0">
                <a:solidFill>
                  <a:schemeClr val="bg1"/>
                </a:solidFill>
                <a:latin typeface="Arial"/>
                <a:ea typeface="Arial"/>
                <a:cs typeface="Arial"/>
              </a:defRPr>
            </a:pPr>
            <a:endParaRPr lang="ru-BY"/>
          </a:p>
        </c:txPr>
        <c:crossAx val="93928064"/>
        <c:crosses val="autoZero"/>
        <c:auto val="1"/>
        <c:lblAlgn val="ctr"/>
        <c:lblOffset val="100"/>
        <c:tickLblSkip val="2"/>
        <c:tickMarkSkip val="1"/>
        <c:noMultiLvlLbl val="0"/>
      </c:catAx>
      <c:valAx>
        <c:axId val="93928064"/>
        <c:scaling>
          <c:orientation val="minMax"/>
          <c:max val="1200"/>
        </c:scaling>
        <c:delete val="0"/>
        <c:axPos val="l"/>
        <c:majorGridlines>
          <c:spPr>
            <a:ln w="18196">
              <a:solidFill>
                <a:schemeClr val="tx1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2113" b="1" i="0" u="none" strike="noStrike" baseline="0">
                    <a:solidFill>
                      <a:srgbClr val="FF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ru-RU">
                    <a:solidFill>
                      <a:srgbClr val="FF0000"/>
                    </a:solidFill>
                  </a:rPr>
                  <a:t>Количество случаев</a:t>
                </a:r>
              </a:p>
            </c:rich>
          </c:tx>
          <c:layout>
            <c:manualLayout>
              <c:xMode val="edge"/>
              <c:yMode val="edge"/>
              <c:x val="0"/>
              <c:y val="0.37280701754386125"/>
            </c:manualLayout>
          </c:layout>
          <c:overlay val="0"/>
          <c:spPr>
            <a:noFill/>
            <a:ln w="36391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18196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863" b="1" i="0" u="none" strike="noStrike" baseline="0">
                <a:solidFill>
                  <a:srgbClr val="FF0000"/>
                </a:solidFill>
                <a:latin typeface="Arial"/>
                <a:ea typeface="Arial"/>
                <a:cs typeface="Arial"/>
              </a:defRPr>
            </a:pPr>
            <a:endParaRPr lang="ru-BY"/>
          </a:p>
        </c:txPr>
        <c:crossAx val="93925760"/>
        <c:crosses val="autoZero"/>
        <c:crossBetween val="between"/>
        <c:minorUnit val="100"/>
      </c:valAx>
      <c:spPr>
        <a:noFill/>
        <a:ln w="18196">
          <a:solidFill>
            <a:schemeClr val="tx1"/>
          </a:solidFill>
          <a:prstDash val="solid"/>
        </a:ln>
      </c:spPr>
    </c:plotArea>
    <c:legend>
      <c:legendPos val="b"/>
      <c:legendEntry>
        <c:idx val="2"/>
        <c:delete val="1"/>
      </c:legendEntry>
      <c:layout>
        <c:manualLayout>
          <c:xMode val="edge"/>
          <c:yMode val="edge"/>
          <c:x val="0.15447154471544741"/>
          <c:y val="0.92105263157894735"/>
          <c:w val="0.83252032520325159"/>
          <c:h val="7.2368421052632165E-2"/>
        </c:manualLayout>
      </c:layout>
      <c:overlay val="0"/>
      <c:spPr>
        <a:noFill/>
        <a:ln w="18196">
          <a:solidFill>
            <a:schemeClr val="tx1"/>
          </a:solidFill>
          <a:prstDash val="solid"/>
        </a:ln>
      </c:spPr>
      <c:txPr>
        <a:bodyPr/>
        <a:lstStyle/>
        <a:p>
          <a:pPr>
            <a:defRPr sz="1841" b="1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ru-BY"/>
        </a:p>
      </c:txPr>
    </c:legend>
    <c:plotVisOnly val="1"/>
    <c:dispBlanksAs val="gap"/>
    <c:showDLblsOverMax val="0"/>
  </c:chart>
  <c:spPr>
    <a:gradFill rotWithShape="0">
      <a:gsLst>
        <a:gs pos="0">
          <a:srgbClr val="FFFFFF">
            <a:gamma/>
            <a:shade val="46275"/>
            <a:invGamma/>
          </a:srgbClr>
        </a:gs>
        <a:gs pos="50000">
          <a:srgbClr val="FFFFFF"/>
        </a:gs>
        <a:gs pos="100000">
          <a:srgbClr val="FFFFFF">
            <a:gamma/>
            <a:shade val="46275"/>
            <a:invGamma/>
          </a:srgbClr>
        </a:gs>
      </a:gsLst>
      <a:lin ang="5400000" scaled="1"/>
    </a:gradFill>
    <a:ln w="18196">
      <a:solidFill>
        <a:schemeClr val="tx1"/>
      </a:solidFill>
      <a:prstDash val="solid"/>
    </a:ln>
  </c:spPr>
  <c:txPr>
    <a:bodyPr/>
    <a:lstStyle/>
    <a:p>
      <a:pPr>
        <a:defRPr sz="2221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BY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25"/>
      <c:hPercent val="50"/>
      <c:rotY val="21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5396825396825456"/>
          <c:y val="0.15587529976019263"/>
          <c:w val="0.73492063492063564"/>
          <c:h val="0.54196642685851315"/>
        </c:manualLayout>
      </c:layout>
      <c:pie3DChart>
        <c:varyColors val="1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chemeClr val="accent1"/>
            </a:solidFill>
            <a:ln w="17694">
              <a:noFill/>
            </a:ln>
          </c:spPr>
          <c:dPt>
            <c:idx val="0"/>
            <c:bubble3D val="0"/>
            <c:spPr>
              <a:gradFill rotWithShape="0">
                <a:gsLst>
                  <a:gs pos="0">
                    <a:srgbClr val="FF00FF">
                      <a:gamma/>
                      <a:shade val="46275"/>
                      <a:invGamma/>
                    </a:srgbClr>
                  </a:gs>
                  <a:gs pos="100000">
                    <a:srgbClr val="FF00FF"/>
                  </a:gs>
                </a:gsLst>
                <a:lin ang="5400000" scaled="1"/>
              </a:gradFill>
              <a:ln w="17694">
                <a:noFill/>
              </a:ln>
            </c:spPr>
            <c:extLst>
              <c:ext xmlns:c16="http://schemas.microsoft.com/office/drawing/2014/chart" uri="{C3380CC4-5D6E-409C-BE32-E72D297353CC}">
                <c16:uniqueId val="{00000000-AD94-41FA-8C71-592DB99FDACD}"/>
              </c:ext>
            </c:extLst>
          </c:dPt>
          <c:dPt>
            <c:idx val="1"/>
            <c:bubble3D val="0"/>
            <c:spPr>
              <a:gradFill rotWithShape="0">
                <a:gsLst>
                  <a:gs pos="0">
                    <a:srgbClr val="000080">
                      <a:gamma/>
                      <a:shade val="46275"/>
                      <a:invGamma/>
                    </a:srgbClr>
                  </a:gs>
                  <a:gs pos="100000">
                    <a:srgbClr val="000080"/>
                  </a:gs>
                </a:gsLst>
                <a:lin ang="5400000" scaled="1"/>
              </a:gradFill>
              <a:ln w="17694">
                <a:noFill/>
              </a:ln>
            </c:spPr>
            <c:extLst>
              <c:ext xmlns:c16="http://schemas.microsoft.com/office/drawing/2014/chart" uri="{C3380CC4-5D6E-409C-BE32-E72D297353CC}">
                <c16:uniqueId val="{00000001-AD94-41FA-8C71-592DB99FDACD}"/>
              </c:ext>
            </c:extLst>
          </c:dPt>
          <c:dPt>
            <c:idx val="2"/>
            <c:bubble3D val="0"/>
            <c:spPr>
              <a:gradFill rotWithShape="0">
                <a:gsLst>
                  <a:gs pos="0">
                    <a:srgbClr val="FFFF00">
                      <a:gamma/>
                      <a:shade val="46275"/>
                      <a:invGamma/>
                    </a:srgbClr>
                  </a:gs>
                  <a:gs pos="100000">
                    <a:srgbClr val="FFFF00"/>
                  </a:gs>
                </a:gsLst>
                <a:lin ang="5400000" scaled="1"/>
              </a:gradFill>
              <a:ln w="17694">
                <a:noFill/>
              </a:ln>
            </c:spPr>
            <c:extLst>
              <c:ext xmlns:c16="http://schemas.microsoft.com/office/drawing/2014/chart" uri="{C3380CC4-5D6E-409C-BE32-E72D297353CC}">
                <c16:uniqueId val="{00000002-AD94-41FA-8C71-592DB99FDACD}"/>
              </c:ext>
            </c:extLst>
          </c:dPt>
          <c:dPt>
            <c:idx val="3"/>
            <c:bubble3D val="0"/>
            <c:spPr>
              <a:gradFill rotWithShape="0">
                <a:gsLst>
                  <a:gs pos="0">
                    <a:srgbClr val="33CCCC">
                      <a:gamma/>
                      <a:shade val="46275"/>
                      <a:invGamma/>
                    </a:srgbClr>
                  </a:gs>
                  <a:gs pos="100000">
                    <a:srgbClr val="33CCCC"/>
                  </a:gs>
                </a:gsLst>
                <a:lin ang="5400000" scaled="1"/>
              </a:gradFill>
              <a:ln w="17694">
                <a:noFill/>
              </a:ln>
            </c:spPr>
            <c:extLst>
              <c:ext xmlns:c16="http://schemas.microsoft.com/office/drawing/2014/chart" uri="{C3380CC4-5D6E-409C-BE32-E72D297353CC}">
                <c16:uniqueId val="{00000003-AD94-41FA-8C71-592DB99FDACD}"/>
              </c:ext>
            </c:extLst>
          </c:dPt>
          <c:dLbls>
            <c:numFmt formatCode="0.0%" sourceLinked="0"/>
            <c:spPr>
              <a:noFill/>
              <a:ln w="17694">
                <a:noFill/>
              </a:ln>
            </c:spPr>
            <c:txPr>
              <a:bodyPr/>
              <a:lstStyle/>
              <a:p>
                <a:pPr>
                  <a:defRPr sz="1341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ru-BY"/>
              </a:p>
            </c:txPr>
            <c:dLblPos val="out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Sheet1!$B$1:$E$1</c:f>
              <c:strCache>
                <c:ptCount val="4"/>
                <c:pt idx="0">
                  <c:v>0-14 лет</c:v>
                </c:pt>
                <c:pt idx="1">
                  <c:v>15-17 лет</c:v>
                </c:pt>
                <c:pt idx="2">
                  <c:v>18-19 лет</c:v>
                </c:pt>
                <c:pt idx="3">
                  <c:v>20-29 лет</c:v>
                </c:pt>
              </c:strCache>
            </c:strRef>
          </c:cat>
          <c:val>
            <c:numRef>
              <c:f>Sheet1!$B$2:$E$2</c:f>
              <c:numCache>
                <c:formatCode>General</c:formatCode>
                <c:ptCount val="4"/>
                <c:pt idx="0">
                  <c:v>1</c:v>
                </c:pt>
                <c:pt idx="1">
                  <c:v>8</c:v>
                </c:pt>
                <c:pt idx="2">
                  <c:v>9</c:v>
                </c:pt>
                <c:pt idx="3">
                  <c:v>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D94-41FA-8C71-592DB99FDACD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spPr>
            <a:solidFill>
              <a:schemeClr val="accent2"/>
            </a:solidFill>
            <a:ln w="8847">
              <a:solidFill>
                <a:schemeClr val="tx1"/>
              </a:solidFill>
              <a:prstDash val="solid"/>
            </a:ln>
          </c:spPr>
          <c:dPt>
            <c:idx val="0"/>
            <c:bubble3D val="0"/>
            <c:spPr>
              <a:solidFill>
                <a:schemeClr val="accent1"/>
              </a:solidFill>
              <a:ln w="8847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5-AD94-41FA-8C71-592DB99FDACD}"/>
              </c:ext>
            </c:extLst>
          </c:dPt>
          <c:dPt>
            <c:idx val="2"/>
            <c:bubble3D val="0"/>
            <c:spPr>
              <a:solidFill>
                <a:schemeClr val="hlink"/>
              </a:solidFill>
              <a:ln w="8847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6-AD94-41FA-8C71-592DB99FDACD}"/>
              </c:ext>
            </c:extLst>
          </c:dPt>
          <c:dPt>
            <c:idx val="3"/>
            <c:bubble3D val="0"/>
            <c:spPr>
              <a:solidFill>
                <a:schemeClr val="folHlink"/>
              </a:solidFill>
              <a:ln w="8847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7-AD94-41FA-8C71-592DB99FDACD}"/>
              </c:ext>
            </c:extLst>
          </c:dPt>
          <c:dLbls>
            <c:spPr>
              <a:noFill/>
              <a:ln w="17694">
                <a:noFill/>
              </a:ln>
            </c:spPr>
            <c:txPr>
              <a:bodyPr/>
              <a:lstStyle/>
              <a:p>
                <a:pPr>
                  <a:defRPr sz="836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ru-BY"/>
              </a:p>
            </c:txPr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Sheet1!$B$1:$E$1</c:f>
              <c:strCache>
                <c:ptCount val="4"/>
                <c:pt idx="0">
                  <c:v>0-14 лет</c:v>
                </c:pt>
                <c:pt idx="1">
                  <c:v>15-17 лет</c:v>
                </c:pt>
                <c:pt idx="2">
                  <c:v>18-19 лет</c:v>
                </c:pt>
                <c:pt idx="3">
                  <c:v>20-29 лет</c:v>
                </c:pt>
              </c:strCache>
            </c:strRef>
          </c:cat>
          <c:val>
            <c:numRef>
              <c:f>Sheet1!$B$3:$E$3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08-AD94-41FA-8C71-592DB99FDACD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</c:strCache>
            </c:strRef>
          </c:tx>
          <c:spPr>
            <a:solidFill>
              <a:schemeClr val="hlink"/>
            </a:solidFill>
            <a:ln w="8847">
              <a:solidFill>
                <a:schemeClr val="tx1"/>
              </a:solidFill>
              <a:prstDash val="solid"/>
            </a:ln>
          </c:spPr>
          <c:dPt>
            <c:idx val="0"/>
            <c:bubble3D val="0"/>
            <c:spPr>
              <a:solidFill>
                <a:schemeClr val="accent1"/>
              </a:solidFill>
              <a:ln w="8847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9-AD94-41FA-8C71-592DB99FDAC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8847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A-AD94-41FA-8C71-592DB99FDACD}"/>
              </c:ext>
            </c:extLst>
          </c:dPt>
          <c:dPt>
            <c:idx val="3"/>
            <c:bubble3D val="0"/>
            <c:spPr>
              <a:solidFill>
                <a:schemeClr val="folHlink"/>
              </a:solidFill>
              <a:ln w="8847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B-AD94-41FA-8C71-592DB99FDACD}"/>
              </c:ext>
            </c:extLst>
          </c:dPt>
          <c:dLbls>
            <c:spPr>
              <a:noFill/>
              <a:ln w="17694">
                <a:noFill/>
              </a:ln>
            </c:spPr>
            <c:txPr>
              <a:bodyPr/>
              <a:lstStyle/>
              <a:p>
                <a:pPr>
                  <a:defRPr sz="836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ru-BY"/>
              </a:p>
            </c:txPr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Sheet1!$B$1:$E$1</c:f>
              <c:strCache>
                <c:ptCount val="4"/>
                <c:pt idx="0">
                  <c:v>0-14 лет</c:v>
                </c:pt>
                <c:pt idx="1">
                  <c:v>15-17 лет</c:v>
                </c:pt>
                <c:pt idx="2">
                  <c:v>18-19 лет</c:v>
                </c:pt>
                <c:pt idx="3">
                  <c:v>20-29 лет</c:v>
                </c:pt>
              </c:strCache>
            </c:strRef>
          </c:cat>
          <c:val>
            <c:numRef>
              <c:f>Sheet1!$B$4:$E$4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0C-AD94-41FA-8C71-592DB99FDACD}"/>
            </c:ext>
          </c:extLst>
        </c:ser>
        <c:dLbls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 w="17694">
          <a:noFill/>
        </a:ln>
      </c:spPr>
    </c:plotArea>
    <c:legend>
      <c:legendPos val="b"/>
      <c:layout>
        <c:manualLayout>
          <c:xMode val="edge"/>
          <c:yMode val="edge"/>
          <c:x val="6.0317460317460533E-2"/>
          <c:y val="0.79136690647482011"/>
          <c:w val="0.87460317460317927"/>
          <c:h val="0.20383693045563606"/>
        </c:manualLayout>
      </c:layout>
      <c:overlay val="0"/>
      <c:spPr>
        <a:solidFill>
          <a:schemeClr val="bg1"/>
        </a:solidFill>
        <a:ln w="2212">
          <a:solidFill>
            <a:schemeClr val="tx1"/>
          </a:solidFill>
          <a:prstDash val="solid"/>
        </a:ln>
      </c:spPr>
      <c:txPr>
        <a:bodyPr/>
        <a:lstStyle/>
        <a:p>
          <a:pPr>
            <a:defRPr sz="1024" b="1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ru-BY"/>
        </a:p>
      </c:txPr>
    </c:legend>
    <c:plotVisOnly val="1"/>
    <c:dispBlanksAs val="zero"/>
    <c:showDLblsOverMax val="0"/>
  </c:chart>
  <c:spPr>
    <a:solidFill>
      <a:srgbClr val="FFFFFF"/>
    </a:solidFill>
    <a:ln>
      <a:noFill/>
    </a:ln>
  </c:spPr>
  <c:txPr>
    <a:bodyPr/>
    <a:lstStyle/>
    <a:p>
      <a:pPr>
        <a:defRPr sz="697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BY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5421303656597896"/>
          <c:y val="0.18918918918918981"/>
          <c:w val="0.7344992050874406"/>
          <c:h val="0.45208845208845316"/>
        </c:manualLayout>
      </c:layout>
      <c:pie3DChart>
        <c:varyColors val="1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chemeClr val="accent1"/>
            </a:solidFill>
            <a:ln w="8861">
              <a:solidFill>
                <a:schemeClr val="tx1"/>
              </a:solidFill>
              <a:prstDash val="solid"/>
            </a:ln>
          </c:spPr>
          <c:dPt>
            <c:idx val="0"/>
            <c:bubble3D val="0"/>
            <c:spPr>
              <a:solidFill>
                <a:srgbClr val="800080"/>
              </a:solidFill>
              <a:ln w="8861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0-1C7A-4207-80F5-8F844469BC04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8861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1-1C7A-4207-80F5-8F844469BC04}"/>
              </c:ext>
            </c:extLst>
          </c:dPt>
          <c:dPt>
            <c:idx val="2"/>
            <c:bubble3D val="0"/>
            <c:spPr>
              <a:solidFill>
                <a:srgbClr val="FF99CC"/>
              </a:solidFill>
              <a:ln w="8861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2-1C7A-4207-80F5-8F844469BC04}"/>
              </c:ext>
            </c:extLst>
          </c:dPt>
          <c:dPt>
            <c:idx val="3"/>
            <c:bubble3D val="0"/>
            <c:spPr>
              <a:solidFill>
                <a:schemeClr val="folHlink"/>
              </a:solidFill>
              <a:ln w="8861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3-1C7A-4207-80F5-8F844469BC04}"/>
              </c:ext>
            </c:extLst>
          </c:dPt>
          <c:dLbls>
            <c:dLbl>
              <c:idx val="0"/>
              <c:layout>
                <c:manualLayout>
                  <c:x val="2.0495554390521978E-2"/>
                  <c:y val="-0.13676403030511941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C7A-4207-80F5-8F844469BC04}"/>
                </c:ext>
              </c:extLst>
            </c:dLbl>
            <c:dLbl>
              <c:idx val="1"/>
              <c:layout>
                <c:manualLayout>
                  <c:x val="0.10950911435305299"/>
                  <c:y val="-0.16327895429481318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C7A-4207-80F5-8F844469BC04}"/>
                </c:ext>
              </c:extLst>
            </c:dLbl>
            <c:dLbl>
              <c:idx val="2"/>
              <c:layout>
                <c:manualLayout>
                  <c:x val="-4.6836773668570073E-2"/>
                  <c:y val="3.3941944404404373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C7A-4207-80F5-8F844469BC04}"/>
                </c:ext>
              </c:extLst>
            </c:dLbl>
            <c:numFmt formatCode="0%" sourceLinked="0"/>
            <c:spPr>
              <a:noFill/>
              <a:ln w="17721">
                <a:noFill/>
              </a:ln>
            </c:spPr>
            <c:txPr>
              <a:bodyPr/>
              <a:lstStyle/>
              <a:p>
                <a:pPr>
                  <a:defRPr sz="1134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ru-BY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Sheet1!$B$1:$E$1</c:f>
              <c:strCache>
                <c:ptCount val="3"/>
                <c:pt idx="0">
                  <c:v>Школы</c:v>
                </c:pt>
                <c:pt idx="1">
                  <c:v>ССУЗы</c:v>
                </c:pt>
                <c:pt idx="2">
                  <c:v>ВУЗы</c:v>
                </c:pt>
              </c:strCache>
            </c:strRef>
          </c:cat>
          <c:val>
            <c:numRef>
              <c:f>Sheet1!$B$2:$E$2</c:f>
              <c:numCache>
                <c:formatCode>General</c:formatCode>
                <c:ptCount val="4"/>
                <c:pt idx="0">
                  <c:v>7</c:v>
                </c:pt>
                <c:pt idx="1">
                  <c:v>9</c:v>
                </c:pt>
                <c:pt idx="2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C7A-4207-80F5-8F844469BC04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spPr>
            <a:solidFill>
              <a:schemeClr val="accent2"/>
            </a:solidFill>
            <a:ln w="8861">
              <a:solidFill>
                <a:schemeClr val="tx1"/>
              </a:solidFill>
              <a:prstDash val="solid"/>
            </a:ln>
          </c:spPr>
          <c:dPt>
            <c:idx val="0"/>
            <c:bubble3D val="0"/>
            <c:spPr>
              <a:solidFill>
                <a:schemeClr val="accent1"/>
              </a:solidFill>
              <a:ln w="8861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5-1C7A-4207-80F5-8F844469BC04}"/>
              </c:ext>
            </c:extLst>
          </c:dPt>
          <c:dPt>
            <c:idx val="2"/>
            <c:bubble3D val="0"/>
            <c:spPr>
              <a:solidFill>
                <a:schemeClr val="hlink"/>
              </a:solidFill>
              <a:ln w="8861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6-1C7A-4207-80F5-8F844469BC04}"/>
              </c:ext>
            </c:extLst>
          </c:dPt>
          <c:dPt>
            <c:idx val="3"/>
            <c:bubble3D val="0"/>
            <c:spPr>
              <a:solidFill>
                <a:schemeClr val="folHlink"/>
              </a:solidFill>
              <a:ln w="8861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7-1C7A-4207-80F5-8F844469BC04}"/>
              </c:ext>
            </c:extLst>
          </c:dPt>
          <c:cat>
            <c:strRef>
              <c:f>Sheet1!$B$1:$E$1</c:f>
              <c:strCache>
                <c:ptCount val="3"/>
                <c:pt idx="0">
                  <c:v>Школы</c:v>
                </c:pt>
                <c:pt idx="1">
                  <c:v>ССУЗы</c:v>
                </c:pt>
                <c:pt idx="2">
                  <c:v>ВУЗы</c:v>
                </c:pt>
              </c:strCache>
            </c:strRef>
          </c:cat>
          <c:val>
            <c:numRef>
              <c:f>Sheet1!$B$3:$E$3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08-1C7A-4207-80F5-8F844469BC04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</c:strCache>
            </c:strRef>
          </c:tx>
          <c:spPr>
            <a:solidFill>
              <a:schemeClr val="hlink"/>
            </a:solidFill>
            <a:ln w="8861">
              <a:solidFill>
                <a:schemeClr val="tx1"/>
              </a:solidFill>
              <a:prstDash val="solid"/>
            </a:ln>
          </c:spPr>
          <c:dPt>
            <c:idx val="0"/>
            <c:bubble3D val="0"/>
            <c:spPr>
              <a:solidFill>
                <a:schemeClr val="accent1"/>
              </a:solidFill>
              <a:ln w="8861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9-1C7A-4207-80F5-8F844469BC04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8861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A-1C7A-4207-80F5-8F844469BC04}"/>
              </c:ext>
            </c:extLst>
          </c:dPt>
          <c:dPt>
            <c:idx val="3"/>
            <c:bubble3D val="0"/>
            <c:spPr>
              <a:solidFill>
                <a:schemeClr val="folHlink"/>
              </a:solidFill>
              <a:ln w="8861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B-1C7A-4207-80F5-8F844469BC04}"/>
              </c:ext>
            </c:extLst>
          </c:dPt>
          <c:cat>
            <c:strRef>
              <c:f>Sheet1!$B$1:$E$1</c:f>
              <c:strCache>
                <c:ptCount val="3"/>
                <c:pt idx="0">
                  <c:v>Школы</c:v>
                </c:pt>
                <c:pt idx="1">
                  <c:v>ССУЗы</c:v>
                </c:pt>
                <c:pt idx="2">
                  <c:v>ВУЗы</c:v>
                </c:pt>
              </c:strCache>
            </c:strRef>
          </c:cat>
          <c:val>
            <c:numRef>
              <c:f>Sheet1!$B$4:$E$4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0C-1C7A-4207-80F5-8F844469BC0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17721">
          <a:noFill/>
        </a:ln>
      </c:spPr>
    </c:plotArea>
    <c:legend>
      <c:legendPos val="b"/>
      <c:legendEntry>
        <c:idx val="3"/>
        <c:delete val="1"/>
      </c:legendEntry>
      <c:layout>
        <c:manualLayout>
          <c:xMode val="edge"/>
          <c:yMode val="edge"/>
          <c:x val="0.15103338632750488"/>
          <c:y val="0.81326781326781361"/>
          <c:w val="0.71065182829889251"/>
          <c:h val="0.18181818181818268"/>
        </c:manualLayout>
      </c:layout>
      <c:overlay val="0"/>
      <c:spPr>
        <a:noFill/>
        <a:ln w="2215">
          <a:solidFill>
            <a:schemeClr val="tx1"/>
          </a:solidFill>
          <a:prstDash val="solid"/>
        </a:ln>
      </c:spPr>
      <c:txPr>
        <a:bodyPr/>
        <a:lstStyle/>
        <a:p>
          <a:pPr>
            <a:defRPr sz="1155" b="1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ru-BY"/>
        </a:p>
      </c:txPr>
    </c:legend>
    <c:plotVisOnly val="1"/>
    <c:dispBlanksAs val="zero"/>
    <c:showDLblsOverMax val="0"/>
  </c:chart>
  <c:spPr>
    <a:solidFill>
      <a:schemeClr val="bg1"/>
    </a:solidFill>
    <a:ln w="8861">
      <a:solidFill>
        <a:schemeClr val="tx1"/>
      </a:solidFill>
      <a:prstDash val="solid"/>
    </a:ln>
  </c:spPr>
  <c:txPr>
    <a:bodyPr/>
    <a:lstStyle/>
    <a:p>
      <a:pPr>
        <a:defRPr sz="1221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BY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D50A18D-9D5B-4B56-8E4C-88F522E2EF15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</dgm:pt>
    <dgm:pt modelId="{694DA7BF-9458-466B-A8D7-FFCFA660E83C}">
      <dgm:prSet/>
      <dgm:spPr/>
      <dgm:t>
        <a:bodyPr/>
        <a:lstStyle/>
        <a:p>
          <a:pPr marR="0" algn="ctr" rtl="0"/>
          <a:r>
            <a:rPr lang="ru-RU" b="1" i="1" baseline="0">
              <a:solidFill>
                <a:schemeClr val="bg1"/>
              </a:solidFill>
              <a:latin typeface="Calibri"/>
            </a:rPr>
            <a:t>1. Наиболее высокий риск заражения</a:t>
          </a:r>
        </a:p>
      </dgm:t>
    </dgm:pt>
    <dgm:pt modelId="{A7E944DF-41B7-44A1-8EAD-5891FD9B1312}" type="parTrans" cxnId="{3E0AD463-7A8E-48FE-9FBE-72931AFAF38B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6EB29641-5864-4A82-AFA6-72072D65048E}" type="sibTrans" cxnId="{3E0AD463-7A8E-48FE-9FBE-72931AFAF38B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CCB73957-E493-48BF-B359-107776F65C80}">
      <dgm:prSet/>
      <dgm:spPr/>
      <dgm:t>
        <a:bodyPr/>
        <a:lstStyle/>
        <a:p>
          <a:pPr marR="0" algn="ctr" rtl="0"/>
          <a:r>
            <a:rPr lang="ru-RU" b="1" baseline="0" dirty="0">
              <a:solidFill>
                <a:schemeClr val="bg1"/>
              </a:solidFill>
              <a:latin typeface="Calibri"/>
            </a:rPr>
            <a:t>Беспорядочные, случайные сексуальные контакты</a:t>
          </a:r>
          <a:endParaRPr lang="ru-RU" b="1" baseline="0" dirty="0">
            <a:solidFill>
              <a:schemeClr val="bg1"/>
            </a:solidFill>
            <a:latin typeface="Times New Roman"/>
          </a:endParaRPr>
        </a:p>
        <a:p>
          <a:pPr marR="0" algn="ctr" rtl="0"/>
          <a:r>
            <a:rPr lang="ru-RU" b="1" baseline="0">
              <a:solidFill>
                <a:schemeClr val="bg1"/>
              </a:solidFill>
              <a:latin typeface="Calibri"/>
            </a:rPr>
            <a:t> </a:t>
          </a:r>
          <a:endParaRPr lang="ru-RU" dirty="0">
            <a:solidFill>
              <a:schemeClr val="bg1"/>
            </a:solidFill>
          </a:endParaRPr>
        </a:p>
      </dgm:t>
    </dgm:pt>
    <dgm:pt modelId="{84EE71C6-2CFA-4D3B-AFDA-2014D78ED76C}" type="parTrans" cxnId="{5F786509-01E5-47D9-9746-A248D4D2E68C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4D745784-EEA5-436A-A8BE-7E00348D1D73}" type="sibTrans" cxnId="{5F786509-01E5-47D9-9746-A248D4D2E68C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8E3B24CA-268E-40FC-8CC2-C2CB31825F46}">
      <dgm:prSet/>
      <dgm:spPr/>
      <dgm:t>
        <a:bodyPr/>
        <a:lstStyle/>
        <a:p>
          <a:pPr marR="0" algn="ctr" rtl="0"/>
          <a:r>
            <a:rPr lang="ru-RU" b="1" baseline="0">
              <a:solidFill>
                <a:schemeClr val="bg1"/>
              </a:solidFill>
              <a:latin typeface="Calibri"/>
            </a:rPr>
            <a:t>Занятия коммерческим сексом</a:t>
          </a:r>
          <a:endParaRPr lang="ru-RU">
            <a:solidFill>
              <a:schemeClr val="bg1"/>
            </a:solidFill>
          </a:endParaRPr>
        </a:p>
      </dgm:t>
    </dgm:pt>
    <dgm:pt modelId="{DE7782B4-86B6-416B-9CCD-6D150AA8C7AD}" type="parTrans" cxnId="{7D5144EB-44D0-45EA-94D7-03AB78FD096A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651391A1-7FAD-49DD-81A8-07D201B48CC3}" type="sibTrans" cxnId="{7D5144EB-44D0-45EA-94D7-03AB78FD096A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CB3FAFB6-A25C-4023-8AC0-A16C69566734}">
      <dgm:prSet/>
      <dgm:spPr/>
      <dgm:t>
        <a:bodyPr/>
        <a:lstStyle/>
        <a:p>
          <a:pPr marR="0" algn="ctr" rtl="0"/>
          <a:r>
            <a:rPr lang="ru-RU" b="1" baseline="0">
              <a:solidFill>
                <a:schemeClr val="bg1"/>
              </a:solidFill>
              <a:latin typeface="Calibri"/>
            </a:rPr>
            <a:t>Сексуальные контакты с проститутками</a:t>
          </a:r>
          <a:endParaRPr lang="ru-RU">
            <a:solidFill>
              <a:schemeClr val="bg1"/>
            </a:solidFill>
          </a:endParaRPr>
        </a:p>
      </dgm:t>
    </dgm:pt>
    <dgm:pt modelId="{FC694C80-396B-4C11-937D-687D26A0CD73}" type="parTrans" cxnId="{07F73EF3-AD41-43B5-B3DB-6D8A3B6DE89A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0067433C-3AFD-499E-B2F2-FFBA2489F4CA}" type="sibTrans" cxnId="{07F73EF3-AD41-43B5-B3DB-6D8A3B6DE89A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2627F409-8D0B-4A80-85BE-3190CB3271EA}">
      <dgm:prSet/>
      <dgm:spPr/>
      <dgm:t>
        <a:bodyPr/>
        <a:lstStyle/>
        <a:p>
          <a:pPr marR="0" algn="ctr" rtl="0"/>
          <a:r>
            <a:rPr lang="ru-RU" b="1" baseline="0">
              <a:solidFill>
                <a:schemeClr val="bg1"/>
              </a:solidFill>
              <a:latin typeface="Calibri"/>
            </a:rPr>
            <a:t>Употребление инъекционных наркотиков</a:t>
          </a:r>
          <a:endParaRPr lang="ru-RU">
            <a:solidFill>
              <a:schemeClr val="bg1"/>
            </a:solidFill>
          </a:endParaRPr>
        </a:p>
      </dgm:t>
    </dgm:pt>
    <dgm:pt modelId="{5ED60C6B-90D7-4E78-BF7F-B3C9CBFA2DBE}" type="parTrans" cxnId="{3535EBD5-1CBE-47DC-83FA-E9DDF3669284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0F8C4BF5-DE4A-4D21-8C5A-C5E09E53265B}" type="sibTrans" cxnId="{3535EBD5-1CBE-47DC-83FA-E9DDF3669284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256B4DDE-0F37-488F-A5FF-A75C3AA52010}" type="pres">
      <dgm:prSet presAssocID="{8D50A18D-9D5B-4B56-8E4C-88F522E2EF15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A431AF6F-A070-409C-80EC-FB91B078C906}" type="pres">
      <dgm:prSet presAssocID="{694DA7BF-9458-466B-A8D7-FFCFA660E83C}" presName="hierRoot1" presStyleCnt="0">
        <dgm:presLayoutVars>
          <dgm:hierBranch val="hang"/>
        </dgm:presLayoutVars>
      </dgm:prSet>
      <dgm:spPr/>
    </dgm:pt>
    <dgm:pt modelId="{06037B53-4278-4904-8B03-7BE6ADD29B77}" type="pres">
      <dgm:prSet presAssocID="{694DA7BF-9458-466B-A8D7-FFCFA660E83C}" presName="rootComposite1" presStyleCnt="0"/>
      <dgm:spPr/>
    </dgm:pt>
    <dgm:pt modelId="{38D4B565-E216-4FC7-A709-A3998C34E886}" type="pres">
      <dgm:prSet presAssocID="{694DA7BF-9458-466B-A8D7-FFCFA660E83C}" presName="rootText1" presStyleLbl="node0" presStyleIdx="0" presStyleCnt="1">
        <dgm:presLayoutVars>
          <dgm:chPref val="3"/>
        </dgm:presLayoutVars>
      </dgm:prSet>
      <dgm:spPr/>
    </dgm:pt>
    <dgm:pt modelId="{ED868595-B475-43BE-9AB2-56EB72C1C809}" type="pres">
      <dgm:prSet presAssocID="{694DA7BF-9458-466B-A8D7-FFCFA660E83C}" presName="rootConnector1" presStyleLbl="node1" presStyleIdx="0" presStyleCnt="0"/>
      <dgm:spPr/>
    </dgm:pt>
    <dgm:pt modelId="{1D3CB41C-069B-4C37-95DE-1787CBC3A5DC}" type="pres">
      <dgm:prSet presAssocID="{694DA7BF-9458-466B-A8D7-FFCFA660E83C}" presName="hierChild2" presStyleCnt="0"/>
      <dgm:spPr/>
    </dgm:pt>
    <dgm:pt modelId="{9020E187-C2F6-452E-8AE3-B3EA626F0014}" type="pres">
      <dgm:prSet presAssocID="{84EE71C6-2CFA-4D3B-AFDA-2014D78ED76C}" presName="Name48" presStyleLbl="parChTrans1D2" presStyleIdx="0" presStyleCnt="4"/>
      <dgm:spPr/>
    </dgm:pt>
    <dgm:pt modelId="{DA4BB4CB-9844-411E-A698-FB0B4E9A2757}" type="pres">
      <dgm:prSet presAssocID="{CCB73957-E493-48BF-B359-107776F65C80}" presName="hierRoot2" presStyleCnt="0">
        <dgm:presLayoutVars>
          <dgm:hierBranch/>
        </dgm:presLayoutVars>
      </dgm:prSet>
      <dgm:spPr/>
    </dgm:pt>
    <dgm:pt modelId="{5AF6BE02-6E2B-429E-836B-BF22BDBFA180}" type="pres">
      <dgm:prSet presAssocID="{CCB73957-E493-48BF-B359-107776F65C80}" presName="rootComposite" presStyleCnt="0"/>
      <dgm:spPr/>
    </dgm:pt>
    <dgm:pt modelId="{641F1FF3-D8F4-4EBD-9DCC-79452CEDE237}" type="pres">
      <dgm:prSet presAssocID="{CCB73957-E493-48BF-B359-107776F65C80}" presName="rootText" presStyleLbl="node2" presStyleIdx="0" presStyleCnt="4">
        <dgm:presLayoutVars>
          <dgm:chPref val="3"/>
        </dgm:presLayoutVars>
      </dgm:prSet>
      <dgm:spPr/>
    </dgm:pt>
    <dgm:pt modelId="{49D60673-8D95-458D-A778-C25C8246F559}" type="pres">
      <dgm:prSet presAssocID="{CCB73957-E493-48BF-B359-107776F65C80}" presName="rootConnector" presStyleLbl="node2" presStyleIdx="0" presStyleCnt="4"/>
      <dgm:spPr/>
    </dgm:pt>
    <dgm:pt modelId="{3978C5F6-463C-4604-888F-ACB54B8683A8}" type="pres">
      <dgm:prSet presAssocID="{CCB73957-E493-48BF-B359-107776F65C80}" presName="hierChild4" presStyleCnt="0"/>
      <dgm:spPr/>
    </dgm:pt>
    <dgm:pt modelId="{DFF68C98-9A98-4BB3-BC8A-7240F2903DEC}" type="pres">
      <dgm:prSet presAssocID="{CCB73957-E493-48BF-B359-107776F65C80}" presName="hierChild5" presStyleCnt="0"/>
      <dgm:spPr/>
    </dgm:pt>
    <dgm:pt modelId="{CC33C526-447E-4193-BAB4-14BA4C1250E4}" type="pres">
      <dgm:prSet presAssocID="{DE7782B4-86B6-416B-9CCD-6D150AA8C7AD}" presName="Name48" presStyleLbl="parChTrans1D2" presStyleIdx="1" presStyleCnt="4"/>
      <dgm:spPr/>
    </dgm:pt>
    <dgm:pt modelId="{D1400D60-86C7-45B6-921F-27E20CAAAA0A}" type="pres">
      <dgm:prSet presAssocID="{8E3B24CA-268E-40FC-8CC2-C2CB31825F46}" presName="hierRoot2" presStyleCnt="0">
        <dgm:presLayoutVars>
          <dgm:hierBranch/>
        </dgm:presLayoutVars>
      </dgm:prSet>
      <dgm:spPr/>
    </dgm:pt>
    <dgm:pt modelId="{4C0B81A9-D409-4FE1-8221-800DFB99C1DE}" type="pres">
      <dgm:prSet presAssocID="{8E3B24CA-268E-40FC-8CC2-C2CB31825F46}" presName="rootComposite" presStyleCnt="0"/>
      <dgm:spPr/>
    </dgm:pt>
    <dgm:pt modelId="{163A8CB5-0EE2-437E-B81F-860B0F6F7EA5}" type="pres">
      <dgm:prSet presAssocID="{8E3B24CA-268E-40FC-8CC2-C2CB31825F46}" presName="rootText" presStyleLbl="node2" presStyleIdx="1" presStyleCnt="4">
        <dgm:presLayoutVars>
          <dgm:chPref val="3"/>
        </dgm:presLayoutVars>
      </dgm:prSet>
      <dgm:spPr/>
    </dgm:pt>
    <dgm:pt modelId="{BDE07224-298E-4EF9-B275-A0CAB56D327D}" type="pres">
      <dgm:prSet presAssocID="{8E3B24CA-268E-40FC-8CC2-C2CB31825F46}" presName="rootConnector" presStyleLbl="node2" presStyleIdx="1" presStyleCnt="4"/>
      <dgm:spPr/>
    </dgm:pt>
    <dgm:pt modelId="{0722034F-40B9-4E73-B1F4-7C927460C18C}" type="pres">
      <dgm:prSet presAssocID="{8E3B24CA-268E-40FC-8CC2-C2CB31825F46}" presName="hierChild4" presStyleCnt="0"/>
      <dgm:spPr/>
    </dgm:pt>
    <dgm:pt modelId="{A6FC3DF4-4299-4C9D-9F4D-E71FA05FEA48}" type="pres">
      <dgm:prSet presAssocID="{8E3B24CA-268E-40FC-8CC2-C2CB31825F46}" presName="hierChild5" presStyleCnt="0"/>
      <dgm:spPr/>
    </dgm:pt>
    <dgm:pt modelId="{25B88DD0-56A9-48F1-8AA3-BA2D5F85DB79}" type="pres">
      <dgm:prSet presAssocID="{FC694C80-396B-4C11-937D-687D26A0CD73}" presName="Name48" presStyleLbl="parChTrans1D2" presStyleIdx="2" presStyleCnt="4"/>
      <dgm:spPr/>
    </dgm:pt>
    <dgm:pt modelId="{33A63A92-E30E-4BFD-8615-5CF83DD4EA9E}" type="pres">
      <dgm:prSet presAssocID="{CB3FAFB6-A25C-4023-8AC0-A16C69566734}" presName="hierRoot2" presStyleCnt="0">
        <dgm:presLayoutVars>
          <dgm:hierBranch/>
        </dgm:presLayoutVars>
      </dgm:prSet>
      <dgm:spPr/>
    </dgm:pt>
    <dgm:pt modelId="{6CF8E9AF-19E0-4F6E-89D5-6B0F5493CD42}" type="pres">
      <dgm:prSet presAssocID="{CB3FAFB6-A25C-4023-8AC0-A16C69566734}" presName="rootComposite" presStyleCnt="0"/>
      <dgm:spPr/>
    </dgm:pt>
    <dgm:pt modelId="{9DB14C1A-D875-4FBF-A21B-75D7A39E91A7}" type="pres">
      <dgm:prSet presAssocID="{CB3FAFB6-A25C-4023-8AC0-A16C69566734}" presName="rootText" presStyleLbl="node2" presStyleIdx="2" presStyleCnt="4">
        <dgm:presLayoutVars>
          <dgm:chPref val="3"/>
        </dgm:presLayoutVars>
      </dgm:prSet>
      <dgm:spPr/>
    </dgm:pt>
    <dgm:pt modelId="{354EB9FF-6DEF-42DE-96EA-A24D3EB95F2C}" type="pres">
      <dgm:prSet presAssocID="{CB3FAFB6-A25C-4023-8AC0-A16C69566734}" presName="rootConnector" presStyleLbl="node2" presStyleIdx="2" presStyleCnt="4"/>
      <dgm:spPr/>
    </dgm:pt>
    <dgm:pt modelId="{07157C30-CDD4-477A-96BC-EF321434B9CC}" type="pres">
      <dgm:prSet presAssocID="{CB3FAFB6-A25C-4023-8AC0-A16C69566734}" presName="hierChild4" presStyleCnt="0"/>
      <dgm:spPr/>
    </dgm:pt>
    <dgm:pt modelId="{B13DBE92-F96A-4BC4-B375-42402BD17DED}" type="pres">
      <dgm:prSet presAssocID="{CB3FAFB6-A25C-4023-8AC0-A16C69566734}" presName="hierChild5" presStyleCnt="0"/>
      <dgm:spPr/>
    </dgm:pt>
    <dgm:pt modelId="{9743535E-A64C-4B34-BFC1-2174843D3AC4}" type="pres">
      <dgm:prSet presAssocID="{5ED60C6B-90D7-4E78-BF7F-B3C9CBFA2DBE}" presName="Name48" presStyleLbl="parChTrans1D2" presStyleIdx="3" presStyleCnt="4"/>
      <dgm:spPr/>
    </dgm:pt>
    <dgm:pt modelId="{304D828D-A827-45D5-ACE7-C6A6CD36E256}" type="pres">
      <dgm:prSet presAssocID="{2627F409-8D0B-4A80-85BE-3190CB3271EA}" presName="hierRoot2" presStyleCnt="0">
        <dgm:presLayoutVars>
          <dgm:hierBranch/>
        </dgm:presLayoutVars>
      </dgm:prSet>
      <dgm:spPr/>
    </dgm:pt>
    <dgm:pt modelId="{B2E53ACD-4275-46BF-BA01-C018F6D69CB8}" type="pres">
      <dgm:prSet presAssocID="{2627F409-8D0B-4A80-85BE-3190CB3271EA}" presName="rootComposite" presStyleCnt="0"/>
      <dgm:spPr/>
    </dgm:pt>
    <dgm:pt modelId="{773CB40F-AC32-4962-BF66-578409D215EA}" type="pres">
      <dgm:prSet presAssocID="{2627F409-8D0B-4A80-85BE-3190CB3271EA}" presName="rootText" presStyleLbl="node2" presStyleIdx="3" presStyleCnt="4">
        <dgm:presLayoutVars>
          <dgm:chPref val="3"/>
        </dgm:presLayoutVars>
      </dgm:prSet>
      <dgm:spPr/>
    </dgm:pt>
    <dgm:pt modelId="{F2B0F5E4-6CAB-4A19-8B56-6DC4166181F4}" type="pres">
      <dgm:prSet presAssocID="{2627F409-8D0B-4A80-85BE-3190CB3271EA}" presName="rootConnector" presStyleLbl="node2" presStyleIdx="3" presStyleCnt="4"/>
      <dgm:spPr/>
    </dgm:pt>
    <dgm:pt modelId="{87176440-13B3-454D-93F7-25C714D57881}" type="pres">
      <dgm:prSet presAssocID="{2627F409-8D0B-4A80-85BE-3190CB3271EA}" presName="hierChild4" presStyleCnt="0"/>
      <dgm:spPr/>
    </dgm:pt>
    <dgm:pt modelId="{9640AD2C-93C7-4FFF-9962-3C2BD5DE93FB}" type="pres">
      <dgm:prSet presAssocID="{2627F409-8D0B-4A80-85BE-3190CB3271EA}" presName="hierChild5" presStyleCnt="0"/>
      <dgm:spPr/>
    </dgm:pt>
    <dgm:pt modelId="{99B657C1-0909-4422-A8E9-1D604E1D8BB2}" type="pres">
      <dgm:prSet presAssocID="{694DA7BF-9458-466B-A8D7-FFCFA660E83C}" presName="hierChild3" presStyleCnt="0"/>
      <dgm:spPr/>
    </dgm:pt>
  </dgm:ptLst>
  <dgm:cxnLst>
    <dgm:cxn modelId="{5F786509-01E5-47D9-9746-A248D4D2E68C}" srcId="{694DA7BF-9458-466B-A8D7-FFCFA660E83C}" destId="{CCB73957-E493-48BF-B359-107776F65C80}" srcOrd="0" destOrd="0" parTransId="{84EE71C6-2CFA-4D3B-AFDA-2014D78ED76C}" sibTransId="{4D745784-EEA5-436A-A8BE-7E00348D1D73}"/>
    <dgm:cxn modelId="{3E0AD463-7A8E-48FE-9FBE-72931AFAF38B}" srcId="{8D50A18D-9D5B-4B56-8E4C-88F522E2EF15}" destId="{694DA7BF-9458-466B-A8D7-FFCFA660E83C}" srcOrd="0" destOrd="0" parTransId="{A7E944DF-41B7-44A1-8EAD-5891FD9B1312}" sibTransId="{6EB29641-5864-4A82-AFA6-72072D65048E}"/>
    <dgm:cxn modelId="{E50CCF6A-0A6E-46D1-9E2C-695CEC7914C9}" type="presOf" srcId="{8E3B24CA-268E-40FC-8CC2-C2CB31825F46}" destId="{163A8CB5-0EE2-437E-B81F-860B0F6F7EA5}" srcOrd="0" destOrd="0" presId="urn:microsoft.com/office/officeart/2005/8/layout/orgChart1"/>
    <dgm:cxn modelId="{943A146E-82DB-41EB-ACA1-9E9EE30EE411}" type="presOf" srcId="{CCB73957-E493-48BF-B359-107776F65C80}" destId="{641F1FF3-D8F4-4EBD-9DCC-79452CEDE237}" srcOrd="0" destOrd="0" presId="urn:microsoft.com/office/officeart/2005/8/layout/orgChart1"/>
    <dgm:cxn modelId="{3AE86E72-8BCB-4E75-B1A8-E54113E7C91B}" type="presOf" srcId="{694DA7BF-9458-466B-A8D7-FFCFA660E83C}" destId="{38D4B565-E216-4FC7-A709-A3998C34E886}" srcOrd="0" destOrd="0" presId="urn:microsoft.com/office/officeart/2005/8/layout/orgChart1"/>
    <dgm:cxn modelId="{9C8C707D-9ED5-448E-880E-1C6CDDA06003}" type="presOf" srcId="{CCB73957-E493-48BF-B359-107776F65C80}" destId="{49D60673-8D95-458D-A778-C25C8246F559}" srcOrd="1" destOrd="0" presId="urn:microsoft.com/office/officeart/2005/8/layout/orgChart1"/>
    <dgm:cxn modelId="{825B03A7-9675-4CE8-A647-90867E1E3123}" type="presOf" srcId="{FC694C80-396B-4C11-937D-687D26A0CD73}" destId="{25B88DD0-56A9-48F1-8AA3-BA2D5F85DB79}" srcOrd="0" destOrd="0" presId="urn:microsoft.com/office/officeart/2005/8/layout/orgChart1"/>
    <dgm:cxn modelId="{932795A7-7598-40B4-97CA-7BA15CDEC390}" type="presOf" srcId="{DE7782B4-86B6-416B-9CCD-6D150AA8C7AD}" destId="{CC33C526-447E-4193-BAB4-14BA4C1250E4}" srcOrd="0" destOrd="0" presId="urn:microsoft.com/office/officeart/2005/8/layout/orgChart1"/>
    <dgm:cxn modelId="{02F18DAA-3D57-4A07-964C-529B0C48457D}" type="presOf" srcId="{CB3FAFB6-A25C-4023-8AC0-A16C69566734}" destId="{354EB9FF-6DEF-42DE-96EA-A24D3EB95F2C}" srcOrd="1" destOrd="0" presId="urn:microsoft.com/office/officeart/2005/8/layout/orgChart1"/>
    <dgm:cxn modelId="{203C3BBA-5235-4A71-A300-7B08F06308AF}" type="presOf" srcId="{CB3FAFB6-A25C-4023-8AC0-A16C69566734}" destId="{9DB14C1A-D875-4FBF-A21B-75D7A39E91A7}" srcOrd="0" destOrd="0" presId="urn:microsoft.com/office/officeart/2005/8/layout/orgChart1"/>
    <dgm:cxn modelId="{2F2D93C1-EE0D-44AE-820B-F3CA0D589704}" type="presOf" srcId="{8E3B24CA-268E-40FC-8CC2-C2CB31825F46}" destId="{BDE07224-298E-4EF9-B275-A0CAB56D327D}" srcOrd="1" destOrd="0" presId="urn:microsoft.com/office/officeart/2005/8/layout/orgChart1"/>
    <dgm:cxn modelId="{8EB50EC4-D5FD-48CF-8A99-6C2E6716B5C6}" type="presOf" srcId="{8D50A18D-9D5B-4B56-8E4C-88F522E2EF15}" destId="{256B4DDE-0F37-488F-A5FF-A75C3AA52010}" srcOrd="0" destOrd="0" presId="urn:microsoft.com/office/officeart/2005/8/layout/orgChart1"/>
    <dgm:cxn modelId="{179710C4-4954-497E-BA2B-BF1F17733298}" type="presOf" srcId="{84EE71C6-2CFA-4D3B-AFDA-2014D78ED76C}" destId="{9020E187-C2F6-452E-8AE3-B3EA626F0014}" srcOrd="0" destOrd="0" presId="urn:microsoft.com/office/officeart/2005/8/layout/orgChart1"/>
    <dgm:cxn modelId="{BEAC9AD3-C786-4461-9A24-57DEB7E11EAB}" type="presOf" srcId="{2627F409-8D0B-4A80-85BE-3190CB3271EA}" destId="{F2B0F5E4-6CAB-4A19-8B56-6DC4166181F4}" srcOrd="1" destOrd="0" presId="urn:microsoft.com/office/officeart/2005/8/layout/orgChart1"/>
    <dgm:cxn modelId="{3535EBD5-1CBE-47DC-83FA-E9DDF3669284}" srcId="{694DA7BF-9458-466B-A8D7-FFCFA660E83C}" destId="{2627F409-8D0B-4A80-85BE-3190CB3271EA}" srcOrd="3" destOrd="0" parTransId="{5ED60C6B-90D7-4E78-BF7F-B3C9CBFA2DBE}" sibTransId="{0F8C4BF5-DE4A-4D21-8C5A-C5E09E53265B}"/>
    <dgm:cxn modelId="{C07F10E5-6FC9-4820-B5D7-BAD46D09F249}" type="presOf" srcId="{694DA7BF-9458-466B-A8D7-FFCFA660E83C}" destId="{ED868595-B475-43BE-9AB2-56EB72C1C809}" srcOrd="1" destOrd="0" presId="urn:microsoft.com/office/officeart/2005/8/layout/orgChart1"/>
    <dgm:cxn modelId="{082030E7-4C9B-40A4-A68F-4F8030040888}" type="presOf" srcId="{2627F409-8D0B-4A80-85BE-3190CB3271EA}" destId="{773CB40F-AC32-4962-BF66-578409D215EA}" srcOrd="0" destOrd="0" presId="urn:microsoft.com/office/officeart/2005/8/layout/orgChart1"/>
    <dgm:cxn modelId="{7D5144EB-44D0-45EA-94D7-03AB78FD096A}" srcId="{694DA7BF-9458-466B-A8D7-FFCFA660E83C}" destId="{8E3B24CA-268E-40FC-8CC2-C2CB31825F46}" srcOrd="1" destOrd="0" parTransId="{DE7782B4-86B6-416B-9CCD-6D150AA8C7AD}" sibTransId="{651391A1-7FAD-49DD-81A8-07D201B48CC3}"/>
    <dgm:cxn modelId="{07F73EF3-AD41-43B5-B3DB-6D8A3B6DE89A}" srcId="{694DA7BF-9458-466B-A8D7-FFCFA660E83C}" destId="{CB3FAFB6-A25C-4023-8AC0-A16C69566734}" srcOrd="2" destOrd="0" parTransId="{FC694C80-396B-4C11-937D-687D26A0CD73}" sibTransId="{0067433C-3AFD-499E-B2F2-FFBA2489F4CA}"/>
    <dgm:cxn modelId="{C53FE7F5-3D5C-4F2E-BE93-5298C3226E74}" type="presOf" srcId="{5ED60C6B-90D7-4E78-BF7F-B3C9CBFA2DBE}" destId="{9743535E-A64C-4B34-BFC1-2174843D3AC4}" srcOrd="0" destOrd="0" presId="urn:microsoft.com/office/officeart/2005/8/layout/orgChart1"/>
    <dgm:cxn modelId="{9671C891-26F6-4BBE-9FC0-4E9FF6A1B7D6}" type="presParOf" srcId="{256B4DDE-0F37-488F-A5FF-A75C3AA52010}" destId="{A431AF6F-A070-409C-80EC-FB91B078C906}" srcOrd="0" destOrd="0" presId="urn:microsoft.com/office/officeart/2005/8/layout/orgChart1"/>
    <dgm:cxn modelId="{5745D400-E3BB-4C5D-B2AD-776E5965F972}" type="presParOf" srcId="{A431AF6F-A070-409C-80EC-FB91B078C906}" destId="{06037B53-4278-4904-8B03-7BE6ADD29B77}" srcOrd="0" destOrd="0" presId="urn:microsoft.com/office/officeart/2005/8/layout/orgChart1"/>
    <dgm:cxn modelId="{85C77D1D-583F-4549-9C0E-E48841395A8F}" type="presParOf" srcId="{06037B53-4278-4904-8B03-7BE6ADD29B77}" destId="{38D4B565-E216-4FC7-A709-A3998C34E886}" srcOrd="0" destOrd="0" presId="urn:microsoft.com/office/officeart/2005/8/layout/orgChart1"/>
    <dgm:cxn modelId="{5FC2529B-9D63-44AE-B3CC-EF96961864AF}" type="presParOf" srcId="{06037B53-4278-4904-8B03-7BE6ADD29B77}" destId="{ED868595-B475-43BE-9AB2-56EB72C1C809}" srcOrd="1" destOrd="0" presId="urn:microsoft.com/office/officeart/2005/8/layout/orgChart1"/>
    <dgm:cxn modelId="{34F8ECB6-B3DB-4410-88EE-AD3F9EA46133}" type="presParOf" srcId="{A431AF6F-A070-409C-80EC-FB91B078C906}" destId="{1D3CB41C-069B-4C37-95DE-1787CBC3A5DC}" srcOrd="1" destOrd="0" presId="urn:microsoft.com/office/officeart/2005/8/layout/orgChart1"/>
    <dgm:cxn modelId="{A05FD841-D3F0-4445-AF71-08D40A353256}" type="presParOf" srcId="{1D3CB41C-069B-4C37-95DE-1787CBC3A5DC}" destId="{9020E187-C2F6-452E-8AE3-B3EA626F0014}" srcOrd="0" destOrd="0" presId="urn:microsoft.com/office/officeart/2005/8/layout/orgChart1"/>
    <dgm:cxn modelId="{BCF68F8A-29AF-4956-8D79-CC8160A7ECD8}" type="presParOf" srcId="{1D3CB41C-069B-4C37-95DE-1787CBC3A5DC}" destId="{DA4BB4CB-9844-411E-A698-FB0B4E9A2757}" srcOrd="1" destOrd="0" presId="urn:microsoft.com/office/officeart/2005/8/layout/orgChart1"/>
    <dgm:cxn modelId="{6C75498C-90AC-4AAB-8530-A76ED5A2D965}" type="presParOf" srcId="{DA4BB4CB-9844-411E-A698-FB0B4E9A2757}" destId="{5AF6BE02-6E2B-429E-836B-BF22BDBFA180}" srcOrd="0" destOrd="0" presId="urn:microsoft.com/office/officeart/2005/8/layout/orgChart1"/>
    <dgm:cxn modelId="{B285E5A6-7983-4FEA-80D2-52D1358DEB94}" type="presParOf" srcId="{5AF6BE02-6E2B-429E-836B-BF22BDBFA180}" destId="{641F1FF3-D8F4-4EBD-9DCC-79452CEDE237}" srcOrd="0" destOrd="0" presId="urn:microsoft.com/office/officeart/2005/8/layout/orgChart1"/>
    <dgm:cxn modelId="{62405B10-1841-4EC9-959B-027D58A3EF5E}" type="presParOf" srcId="{5AF6BE02-6E2B-429E-836B-BF22BDBFA180}" destId="{49D60673-8D95-458D-A778-C25C8246F559}" srcOrd="1" destOrd="0" presId="urn:microsoft.com/office/officeart/2005/8/layout/orgChart1"/>
    <dgm:cxn modelId="{21070DC5-2B5C-4384-A50F-FF5D45D07606}" type="presParOf" srcId="{DA4BB4CB-9844-411E-A698-FB0B4E9A2757}" destId="{3978C5F6-463C-4604-888F-ACB54B8683A8}" srcOrd="1" destOrd="0" presId="urn:microsoft.com/office/officeart/2005/8/layout/orgChart1"/>
    <dgm:cxn modelId="{8A1DB3D8-DAD9-492F-BDB4-6E55A3FAF9D8}" type="presParOf" srcId="{DA4BB4CB-9844-411E-A698-FB0B4E9A2757}" destId="{DFF68C98-9A98-4BB3-BC8A-7240F2903DEC}" srcOrd="2" destOrd="0" presId="urn:microsoft.com/office/officeart/2005/8/layout/orgChart1"/>
    <dgm:cxn modelId="{873031B6-1EC7-4B0E-97C3-8D5A7EDB34A9}" type="presParOf" srcId="{1D3CB41C-069B-4C37-95DE-1787CBC3A5DC}" destId="{CC33C526-447E-4193-BAB4-14BA4C1250E4}" srcOrd="2" destOrd="0" presId="urn:microsoft.com/office/officeart/2005/8/layout/orgChart1"/>
    <dgm:cxn modelId="{9F1361FE-D467-44B1-802D-4A4109D4B444}" type="presParOf" srcId="{1D3CB41C-069B-4C37-95DE-1787CBC3A5DC}" destId="{D1400D60-86C7-45B6-921F-27E20CAAAA0A}" srcOrd="3" destOrd="0" presId="urn:microsoft.com/office/officeart/2005/8/layout/orgChart1"/>
    <dgm:cxn modelId="{E8821942-5C3D-4DA9-A5F1-FFCA6BAAAFAE}" type="presParOf" srcId="{D1400D60-86C7-45B6-921F-27E20CAAAA0A}" destId="{4C0B81A9-D409-4FE1-8221-800DFB99C1DE}" srcOrd="0" destOrd="0" presId="urn:microsoft.com/office/officeart/2005/8/layout/orgChart1"/>
    <dgm:cxn modelId="{BA20DECE-213F-4006-BB42-D0469460D941}" type="presParOf" srcId="{4C0B81A9-D409-4FE1-8221-800DFB99C1DE}" destId="{163A8CB5-0EE2-437E-B81F-860B0F6F7EA5}" srcOrd="0" destOrd="0" presId="urn:microsoft.com/office/officeart/2005/8/layout/orgChart1"/>
    <dgm:cxn modelId="{5D2817AF-F649-4A0A-A8A0-63917B6CB73B}" type="presParOf" srcId="{4C0B81A9-D409-4FE1-8221-800DFB99C1DE}" destId="{BDE07224-298E-4EF9-B275-A0CAB56D327D}" srcOrd="1" destOrd="0" presId="urn:microsoft.com/office/officeart/2005/8/layout/orgChart1"/>
    <dgm:cxn modelId="{33DCB748-7B57-401E-9FD7-D16860710F4B}" type="presParOf" srcId="{D1400D60-86C7-45B6-921F-27E20CAAAA0A}" destId="{0722034F-40B9-4E73-B1F4-7C927460C18C}" srcOrd="1" destOrd="0" presId="urn:microsoft.com/office/officeart/2005/8/layout/orgChart1"/>
    <dgm:cxn modelId="{3813093A-55E8-497A-A5D2-5E71BC5B323C}" type="presParOf" srcId="{D1400D60-86C7-45B6-921F-27E20CAAAA0A}" destId="{A6FC3DF4-4299-4C9D-9F4D-E71FA05FEA48}" srcOrd="2" destOrd="0" presId="urn:microsoft.com/office/officeart/2005/8/layout/orgChart1"/>
    <dgm:cxn modelId="{6F69F3DB-711A-4674-91BC-44C0D6AC29A6}" type="presParOf" srcId="{1D3CB41C-069B-4C37-95DE-1787CBC3A5DC}" destId="{25B88DD0-56A9-48F1-8AA3-BA2D5F85DB79}" srcOrd="4" destOrd="0" presId="urn:microsoft.com/office/officeart/2005/8/layout/orgChart1"/>
    <dgm:cxn modelId="{8F496CA4-CCA7-42AA-92FA-AB11E0605353}" type="presParOf" srcId="{1D3CB41C-069B-4C37-95DE-1787CBC3A5DC}" destId="{33A63A92-E30E-4BFD-8615-5CF83DD4EA9E}" srcOrd="5" destOrd="0" presId="urn:microsoft.com/office/officeart/2005/8/layout/orgChart1"/>
    <dgm:cxn modelId="{9F87CCD1-42E7-4461-BAC0-30BB2065DCC2}" type="presParOf" srcId="{33A63A92-E30E-4BFD-8615-5CF83DD4EA9E}" destId="{6CF8E9AF-19E0-4F6E-89D5-6B0F5493CD42}" srcOrd="0" destOrd="0" presId="urn:microsoft.com/office/officeart/2005/8/layout/orgChart1"/>
    <dgm:cxn modelId="{A44FA557-693D-4CB0-B291-F2571F7F48F2}" type="presParOf" srcId="{6CF8E9AF-19E0-4F6E-89D5-6B0F5493CD42}" destId="{9DB14C1A-D875-4FBF-A21B-75D7A39E91A7}" srcOrd="0" destOrd="0" presId="urn:microsoft.com/office/officeart/2005/8/layout/orgChart1"/>
    <dgm:cxn modelId="{8ED561D6-2367-4982-A3FF-5052C98FECD7}" type="presParOf" srcId="{6CF8E9AF-19E0-4F6E-89D5-6B0F5493CD42}" destId="{354EB9FF-6DEF-42DE-96EA-A24D3EB95F2C}" srcOrd="1" destOrd="0" presId="urn:microsoft.com/office/officeart/2005/8/layout/orgChart1"/>
    <dgm:cxn modelId="{DD9E6DB8-8E18-4E79-A2F2-8F3E33319486}" type="presParOf" srcId="{33A63A92-E30E-4BFD-8615-5CF83DD4EA9E}" destId="{07157C30-CDD4-477A-96BC-EF321434B9CC}" srcOrd="1" destOrd="0" presId="urn:microsoft.com/office/officeart/2005/8/layout/orgChart1"/>
    <dgm:cxn modelId="{2E0467FE-AE80-4C49-A0F3-F0A6A1AD9A0A}" type="presParOf" srcId="{33A63A92-E30E-4BFD-8615-5CF83DD4EA9E}" destId="{B13DBE92-F96A-4BC4-B375-42402BD17DED}" srcOrd="2" destOrd="0" presId="urn:microsoft.com/office/officeart/2005/8/layout/orgChart1"/>
    <dgm:cxn modelId="{7D70CDF8-F060-42DE-BDB7-8ADF1B476FED}" type="presParOf" srcId="{1D3CB41C-069B-4C37-95DE-1787CBC3A5DC}" destId="{9743535E-A64C-4B34-BFC1-2174843D3AC4}" srcOrd="6" destOrd="0" presId="urn:microsoft.com/office/officeart/2005/8/layout/orgChart1"/>
    <dgm:cxn modelId="{8D97E3AB-FB40-42B6-8641-9156871A61A8}" type="presParOf" srcId="{1D3CB41C-069B-4C37-95DE-1787CBC3A5DC}" destId="{304D828D-A827-45D5-ACE7-C6A6CD36E256}" srcOrd="7" destOrd="0" presId="urn:microsoft.com/office/officeart/2005/8/layout/orgChart1"/>
    <dgm:cxn modelId="{475BB695-7BAB-4B1E-A760-FEE22CCDAC43}" type="presParOf" srcId="{304D828D-A827-45D5-ACE7-C6A6CD36E256}" destId="{B2E53ACD-4275-46BF-BA01-C018F6D69CB8}" srcOrd="0" destOrd="0" presId="urn:microsoft.com/office/officeart/2005/8/layout/orgChart1"/>
    <dgm:cxn modelId="{98E66301-DFDF-49C3-9FBD-F3E2F0EB7C89}" type="presParOf" srcId="{B2E53ACD-4275-46BF-BA01-C018F6D69CB8}" destId="{773CB40F-AC32-4962-BF66-578409D215EA}" srcOrd="0" destOrd="0" presId="urn:microsoft.com/office/officeart/2005/8/layout/orgChart1"/>
    <dgm:cxn modelId="{F9B7DB3A-292C-4111-8D2B-F5D5EC44BC31}" type="presParOf" srcId="{B2E53ACD-4275-46BF-BA01-C018F6D69CB8}" destId="{F2B0F5E4-6CAB-4A19-8B56-6DC4166181F4}" srcOrd="1" destOrd="0" presId="urn:microsoft.com/office/officeart/2005/8/layout/orgChart1"/>
    <dgm:cxn modelId="{1CBDCBA7-D50B-45BC-8B39-3599A42F7B1A}" type="presParOf" srcId="{304D828D-A827-45D5-ACE7-C6A6CD36E256}" destId="{87176440-13B3-454D-93F7-25C714D57881}" srcOrd="1" destOrd="0" presId="urn:microsoft.com/office/officeart/2005/8/layout/orgChart1"/>
    <dgm:cxn modelId="{6243719E-4445-45DA-9134-CEBB33C8284E}" type="presParOf" srcId="{304D828D-A827-45D5-ACE7-C6A6CD36E256}" destId="{9640AD2C-93C7-4FFF-9962-3C2BD5DE93FB}" srcOrd="2" destOrd="0" presId="urn:microsoft.com/office/officeart/2005/8/layout/orgChart1"/>
    <dgm:cxn modelId="{76A2A0B8-D794-4578-B630-87B646B1C2E5}" type="presParOf" srcId="{A431AF6F-A070-409C-80EC-FB91B078C906}" destId="{99B657C1-0909-4422-A8E9-1D604E1D8BB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B90509B-0F82-449E-A259-F9AC204FECDE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/>
      <dgm:spPr/>
    </dgm:pt>
    <dgm:pt modelId="{6F9B1F6D-CAA8-487C-AE62-668DA9471701}">
      <dgm:prSet/>
      <dgm:spPr/>
      <dgm:t>
        <a:bodyPr/>
        <a:lstStyle/>
        <a:p>
          <a:pPr marR="0" algn="ctr" rtl="0"/>
          <a:r>
            <a:rPr lang="ru-RU" b="1" i="1" baseline="0">
              <a:solidFill>
                <a:schemeClr val="bg1"/>
              </a:solidFill>
              <a:latin typeface="Calibri"/>
            </a:rPr>
            <a:t>2. Высокий риск заражения</a:t>
          </a:r>
        </a:p>
      </dgm:t>
    </dgm:pt>
    <dgm:pt modelId="{56497D4C-6DCF-4F26-8249-751AB946C907}" type="parTrans" cxnId="{9203B746-0423-450C-9F48-FAE8D3AAF4E5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BC39D2B7-CE4A-41F2-B120-2DCA69ED103D}" type="sibTrans" cxnId="{9203B746-0423-450C-9F48-FAE8D3AAF4E5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52D6704A-A74C-453D-BE0A-89B6A0354CAC}">
      <dgm:prSet/>
      <dgm:spPr/>
      <dgm:t>
        <a:bodyPr/>
        <a:lstStyle/>
        <a:p>
          <a:pPr marR="0" algn="ctr" rtl="0"/>
          <a:r>
            <a:rPr lang="ru-RU" b="1" baseline="0">
              <a:solidFill>
                <a:schemeClr val="bg1"/>
              </a:solidFill>
              <a:latin typeface="Calibri"/>
            </a:rPr>
            <a:t>Неиспользование средств  профилактики  ИППП</a:t>
          </a:r>
          <a:endParaRPr lang="ru-RU" b="1" baseline="0">
            <a:solidFill>
              <a:schemeClr val="bg1"/>
            </a:solidFill>
            <a:latin typeface="Times New Roman"/>
          </a:endParaRPr>
        </a:p>
        <a:p>
          <a:pPr marR="0" algn="ctr" rtl="0"/>
          <a:endParaRPr lang="ru-RU" b="1" baseline="0">
            <a:solidFill>
              <a:schemeClr val="bg1"/>
            </a:solidFill>
            <a:latin typeface="Times New Roman"/>
          </a:endParaRPr>
        </a:p>
        <a:p>
          <a:pPr marR="0" algn="ctr" rtl="0"/>
          <a:r>
            <a:rPr lang="ru-RU" b="1" baseline="0">
              <a:solidFill>
                <a:schemeClr val="bg1"/>
              </a:solidFill>
              <a:latin typeface="Calibri"/>
            </a:rPr>
            <a:t> </a:t>
          </a:r>
          <a:endParaRPr lang="ru-RU">
            <a:solidFill>
              <a:schemeClr val="bg1"/>
            </a:solidFill>
          </a:endParaRPr>
        </a:p>
      </dgm:t>
    </dgm:pt>
    <dgm:pt modelId="{63C1E4B6-9B7F-4D1E-8B6A-64E8D7BD4AED}" type="parTrans" cxnId="{4435B94B-F95B-4996-B643-1B68B85870CD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4A2163FB-F9CE-43B5-A7E3-C19FA54585A0}" type="sibTrans" cxnId="{4435B94B-F95B-4996-B643-1B68B85870CD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A7E03D42-4BB0-4544-8BA3-14334BDC3989}">
      <dgm:prSet/>
      <dgm:spPr/>
      <dgm:t>
        <a:bodyPr/>
        <a:lstStyle/>
        <a:p>
          <a:pPr marR="0" algn="ctr" rtl="0"/>
          <a:r>
            <a:rPr lang="ru-RU" b="1" baseline="0">
              <a:solidFill>
                <a:schemeClr val="bg1"/>
              </a:solidFill>
              <a:latin typeface="Calibri"/>
            </a:rPr>
            <a:t>Жертвы сексуального насилия</a:t>
          </a:r>
          <a:endParaRPr lang="ru-RU" b="1" baseline="0">
            <a:solidFill>
              <a:schemeClr val="bg1"/>
            </a:solidFill>
            <a:latin typeface="Times New Roman"/>
          </a:endParaRPr>
        </a:p>
      </dgm:t>
    </dgm:pt>
    <dgm:pt modelId="{BC78AB2F-9852-453E-A421-2D7E2DA9EBE2}" type="parTrans" cxnId="{71DCE85A-C1B7-4F5C-8056-5F97641965CA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23F87539-489A-4903-84C0-BC1287690925}" type="sibTrans" cxnId="{71DCE85A-C1B7-4F5C-8056-5F97641965CA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936B7941-10B7-4EE2-A674-0F06A515E412}">
      <dgm:prSet/>
      <dgm:spPr/>
      <dgm:t>
        <a:bodyPr/>
        <a:lstStyle/>
        <a:p>
          <a:pPr marR="0" algn="ctr" rtl="0"/>
          <a:r>
            <a:rPr lang="ru-RU" b="1" baseline="0">
              <a:solidFill>
                <a:schemeClr val="bg1"/>
              </a:solidFill>
              <a:latin typeface="Calibri"/>
            </a:rPr>
            <a:t>Сексуальные контакты с лицами,</a:t>
          </a:r>
        </a:p>
        <a:p>
          <a:pPr marR="0" algn="ctr" rtl="0"/>
          <a:r>
            <a:rPr lang="ru-RU" b="1" baseline="0">
              <a:solidFill>
                <a:schemeClr val="bg1"/>
              </a:solidFill>
              <a:latin typeface="Calibri"/>
            </a:rPr>
            <a:t>из маргинальных групп</a:t>
          </a:r>
          <a:endParaRPr lang="ru-RU">
            <a:solidFill>
              <a:schemeClr val="bg1"/>
            </a:solidFill>
          </a:endParaRPr>
        </a:p>
      </dgm:t>
    </dgm:pt>
    <dgm:pt modelId="{A38036F8-3361-46CD-8BED-EFDCD744A6A4}" type="parTrans" cxnId="{8F16B6CD-288C-41C4-8352-6490B57FA50A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E2ED4EB2-A9F2-4BD8-A188-B0019FDAFE1F}" type="sibTrans" cxnId="{8F16B6CD-288C-41C4-8352-6490B57FA50A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034C7556-A87B-4CA4-B12A-E277ED3A3342}">
      <dgm:prSet/>
      <dgm:spPr/>
      <dgm:t>
        <a:bodyPr/>
        <a:lstStyle/>
        <a:p>
          <a:pPr marR="0" algn="ctr" rtl="0"/>
          <a:r>
            <a:rPr lang="ru-RU" b="1" baseline="0">
              <a:solidFill>
                <a:schemeClr val="bg1"/>
              </a:solidFill>
              <a:latin typeface="Calibri"/>
            </a:rPr>
            <a:t>Анальные контакты (риск выше в 10 раз, чем при вагинальных)</a:t>
          </a:r>
          <a:endParaRPr lang="ru-RU">
            <a:solidFill>
              <a:schemeClr val="bg1"/>
            </a:solidFill>
          </a:endParaRPr>
        </a:p>
      </dgm:t>
    </dgm:pt>
    <dgm:pt modelId="{C2635CD5-F38E-4D62-BE20-99660E7DEDE0}" type="parTrans" cxnId="{50B03E3C-56A9-4126-A9A8-E610F0F19865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57CCC8FE-DDDE-4994-ACE1-BC62993765F2}" type="sibTrans" cxnId="{50B03E3C-56A9-4126-A9A8-E610F0F19865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438852BD-082D-4FE1-B3D5-7122E650CA2B}" type="pres">
      <dgm:prSet presAssocID="{5B90509B-0F82-449E-A259-F9AC204FECD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E76CA2ED-0E21-4850-9D1D-66C4085C2FFC}" type="pres">
      <dgm:prSet presAssocID="{6F9B1F6D-CAA8-487C-AE62-668DA9471701}" presName="hierRoot1" presStyleCnt="0">
        <dgm:presLayoutVars>
          <dgm:hierBranch val="hang"/>
        </dgm:presLayoutVars>
      </dgm:prSet>
      <dgm:spPr/>
    </dgm:pt>
    <dgm:pt modelId="{954CCC4D-EA1D-4D06-9D4F-AE99C5704266}" type="pres">
      <dgm:prSet presAssocID="{6F9B1F6D-CAA8-487C-AE62-668DA9471701}" presName="rootComposite1" presStyleCnt="0"/>
      <dgm:spPr/>
    </dgm:pt>
    <dgm:pt modelId="{5C34AF5E-163C-42D5-ABE3-0F3ED3246557}" type="pres">
      <dgm:prSet presAssocID="{6F9B1F6D-CAA8-487C-AE62-668DA9471701}" presName="rootText1" presStyleLbl="node0" presStyleIdx="0" presStyleCnt="1">
        <dgm:presLayoutVars>
          <dgm:chPref val="3"/>
        </dgm:presLayoutVars>
      </dgm:prSet>
      <dgm:spPr/>
    </dgm:pt>
    <dgm:pt modelId="{7AE99626-8BA1-4075-9698-976FA9FCF3A7}" type="pres">
      <dgm:prSet presAssocID="{6F9B1F6D-CAA8-487C-AE62-668DA9471701}" presName="rootConnector1" presStyleLbl="node1" presStyleIdx="0" presStyleCnt="0"/>
      <dgm:spPr/>
    </dgm:pt>
    <dgm:pt modelId="{DA6720C7-A478-4B17-AD51-1A386B0FD0E3}" type="pres">
      <dgm:prSet presAssocID="{6F9B1F6D-CAA8-487C-AE62-668DA9471701}" presName="hierChild2" presStyleCnt="0"/>
      <dgm:spPr/>
    </dgm:pt>
    <dgm:pt modelId="{BE6CF3B2-F1DB-4170-A9F0-AF908686AB01}" type="pres">
      <dgm:prSet presAssocID="{63C1E4B6-9B7F-4D1E-8B6A-64E8D7BD4AED}" presName="Name48" presStyleLbl="parChTrans1D2" presStyleIdx="0" presStyleCnt="4"/>
      <dgm:spPr/>
    </dgm:pt>
    <dgm:pt modelId="{A96CAB6C-40BB-4C20-B576-C69E200F5373}" type="pres">
      <dgm:prSet presAssocID="{52D6704A-A74C-453D-BE0A-89B6A0354CAC}" presName="hierRoot2" presStyleCnt="0">
        <dgm:presLayoutVars>
          <dgm:hierBranch/>
        </dgm:presLayoutVars>
      </dgm:prSet>
      <dgm:spPr/>
    </dgm:pt>
    <dgm:pt modelId="{29FF3E32-726E-4825-9A4E-4AD62893F1F2}" type="pres">
      <dgm:prSet presAssocID="{52D6704A-A74C-453D-BE0A-89B6A0354CAC}" presName="rootComposite" presStyleCnt="0"/>
      <dgm:spPr/>
    </dgm:pt>
    <dgm:pt modelId="{100292A3-1DE1-4B1B-BBA5-37101C42D608}" type="pres">
      <dgm:prSet presAssocID="{52D6704A-A74C-453D-BE0A-89B6A0354CAC}" presName="rootText" presStyleLbl="node2" presStyleIdx="0" presStyleCnt="4">
        <dgm:presLayoutVars>
          <dgm:chPref val="3"/>
        </dgm:presLayoutVars>
      </dgm:prSet>
      <dgm:spPr/>
    </dgm:pt>
    <dgm:pt modelId="{BABC2E18-553D-4732-A929-15E6E4D24D59}" type="pres">
      <dgm:prSet presAssocID="{52D6704A-A74C-453D-BE0A-89B6A0354CAC}" presName="rootConnector" presStyleLbl="node2" presStyleIdx="0" presStyleCnt="4"/>
      <dgm:spPr/>
    </dgm:pt>
    <dgm:pt modelId="{8F02E8E1-827A-4327-9851-F9F139B677C9}" type="pres">
      <dgm:prSet presAssocID="{52D6704A-A74C-453D-BE0A-89B6A0354CAC}" presName="hierChild4" presStyleCnt="0"/>
      <dgm:spPr/>
    </dgm:pt>
    <dgm:pt modelId="{CF5D7421-2700-4A06-B47E-059CC24AFEEE}" type="pres">
      <dgm:prSet presAssocID="{52D6704A-A74C-453D-BE0A-89B6A0354CAC}" presName="hierChild5" presStyleCnt="0"/>
      <dgm:spPr/>
    </dgm:pt>
    <dgm:pt modelId="{DCDFFB37-D347-43DE-B4E9-23AB7ABBBBD0}" type="pres">
      <dgm:prSet presAssocID="{BC78AB2F-9852-453E-A421-2D7E2DA9EBE2}" presName="Name48" presStyleLbl="parChTrans1D2" presStyleIdx="1" presStyleCnt="4"/>
      <dgm:spPr/>
    </dgm:pt>
    <dgm:pt modelId="{586E2D67-AB0D-4383-95D1-05E269F58965}" type="pres">
      <dgm:prSet presAssocID="{A7E03D42-4BB0-4544-8BA3-14334BDC3989}" presName="hierRoot2" presStyleCnt="0">
        <dgm:presLayoutVars>
          <dgm:hierBranch/>
        </dgm:presLayoutVars>
      </dgm:prSet>
      <dgm:spPr/>
    </dgm:pt>
    <dgm:pt modelId="{4DDE3005-26E8-4BB1-826A-5F253B6E0058}" type="pres">
      <dgm:prSet presAssocID="{A7E03D42-4BB0-4544-8BA3-14334BDC3989}" presName="rootComposite" presStyleCnt="0"/>
      <dgm:spPr/>
    </dgm:pt>
    <dgm:pt modelId="{1F05BC26-B659-4FF8-9C58-A52908772BE0}" type="pres">
      <dgm:prSet presAssocID="{A7E03D42-4BB0-4544-8BA3-14334BDC3989}" presName="rootText" presStyleLbl="node2" presStyleIdx="1" presStyleCnt="4">
        <dgm:presLayoutVars>
          <dgm:chPref val="3"/>
        </dgm:presLayoutVars>
      </dgm:prSet>
      <dgm:spPr/>
    </dgm:pt>
    <dgm:pt modelId="{E4804EDE-E189-4B8E-8B2E-E9EC6CB4E18C}" type="pres">
      <dgm:prSet presAssocID="{A7E03D42-4BB0-4544-8BA3-14334BDC3989}" presName="rootConnector" presStyleLbl="node2" presStyleIdx="1" presStyleCnt="4"/>
      <dgm:spPr/>
    </dgm:pt>
    <dgm:pt modelId="{AFF1900E-8046-4FCF-B7E7-56030B7F0BDA}" type="pres">
      <dgm:prSet presAssocID="{A7E03D42-4BB0-4544-8BA3-14334BDC3989}" presName="hierChild4" presStyleCnt="0"/>
      <dgm:spPr/>
    </dgm:pt>
    <dgm:pt modelId="{B4347D87-D4D4-45B9-BC06-BA4AC01A3CAD}" type="pres">
      <dgm:prSet presAssocID="{A7E03D42-4BB0-4544-8BA3-14334BDC3989}" presName="hierChild5" presStyleCnt="0"/>
      <dgm:spPr/>
    </dgm:pt>
    <dgm:pt modelId="{197BBC5D-0FE5-418F-BCE0-25A15FAA552A}" type="pres">
      <dgm:prSet presAssocID="{A38036F8-3361-46CD-8BED-EFDCD744A6A4}" presName="Name48" presStyleLbl="parChTrans1D2" presStyleIdx="2" presStyleCnt="4"/>
      <dgm:spPr/>
    </dgm:pt>
    <dgm:pt modelId="{EA0BC5AF-80CB-4D84-AE0B-8F9F0596BA9E}" type="pres">
      <dgm:prSet presAssocID="{936B7941-10B7-4EE2-A674-0F06A515E412}" presName="hierRoot2" presStyleCnt="0">
        <dgm:presLayoutVars>
          <dgm:hierBranch/>
        </dgm:presLayoutVars>
      </dgm:prSet>
      <dgm:spPr/>
    </dgm:pt>
    <dgm:pt modelId="{378EBED9-E344-4034-8D71-4C4FEA181656}" type="pres">
      <dgm:prSet presAssocID="{936B7941-10B7-4EE2-A674-0F06A515E412}" presName="rootComposite" presStyleCnt="0"/>
      <dgm:spPr/>
    </dgm:pt>
    <dgm:pt modelId="{3447D8F7-170A-457C-8360-4BF6B14064FD}" type="pres">
      <dgm:prSet presAssocID="{936B7941-10B7-4EE2-A674-0F06A515E412}" presName="rootText" presStyleLbl="node2" presStyleIdx="2" presStyleCnt="4">
        <dgm:presLayoutVars>
          <dgm:chPref val="3"/>
        </dgm:presLayoutVars>
      </dgm:prSet>
      <dgm:spPr/>
    </dgm:pt>
    <dgm:pt modelId="{8B3F1928-593A-4C1B-9BD6-192335CD0C45}" type="pres">
      <dgm:prSet presAssocID="{936B7941-10B7-4EE2-A674-0F06A515E412}" presName="rootConnector" presStyleLbl="node2" presStyleIdx="2" presStyleCnt="4"/>
      <dgm:spPr/>
    </dgm:pt>
    <dgm:pt modelId="{8CAD67E0-A7E6-4B67-BF36-BE991EEA6C7C}" type="pres">
      <dgm:prSet presAssocID="{936B7941-10B7-4EE2-A674-0F06A515E412}" presName="hierChild4" presStyleCnt="0"/>
      <dgm:spPr/>
    </dgm:pt>
    <dgm:pt modelId="{F81BE2AF-976A-4229-9A98-54E5787BF0BD}" type="pres">
      <dgm:prSet presAssocID="{936B7941-10B7-4EE2-A674-0F06A515E412}" presName="hierChild5" presStyleCnt="0"/>
      <dgm:spPr/>
    </dgm:pt>
    <dgm:pt modelId="{AE26C15E-4079-48B0-B457-9A96CC1491B3}" type="pres">
      <dgm:prSet presAssocID="{C2635CD5-F38E-4D62-BE20-99660E7DEDE0}" presName="Name48" presStyleLbl="parChTrans1D2" presStyleIdx="3" presStyleCnt="4"/>
      <dgm:spPr/>
    </dgm:pt>
    <dgm:pt modelId="{B76E6A99-A606-4145-BEF8-F719199421EC}" type="pres">
      <dgm:prSet presAssocID="{034C7556-A87B-4CA4-B12A-E277ED3A3342}" presName="hierRoot2" presStyleCnt="0">
        <dgm:presLayoutVars>
          <dgm:hierBranch/>
        </dgm:presLayoutVars>
      </dgm:prSet>
      <dgm:spPr/>
    </dgm:pt>
    <dgm:pt modelId="{B40D06C8-1D14-4305-B0A0-E2943C55BD08}" type="pres">
      <dgm:prSet presAssocID="{034C7556-A87B-4CA4-B12A-E277ED3A3342}" presName="rootComposite" presStyleCnt="0"/>
      <dgm:spPr/>
    </dgm:pt>
    <dgm:pt modelId="{39242A53-039D-417A-B358-A27DA3898B31}" type="pres">
      <dgm:prSet presAssocID="{034C7556-A87B-4CA4-B12A-E277ED3A3342}" presName="rootText" presStyleLbl="node2" presStyleIdx="3" presStyleCnt="4">
        <dgm:presLayoutVars>
          <dgm:chPref val="3"/>
        </dgm:presLayoutVars>
      </dgm:prSet>
      <dgm:spPr/>
    </dgm:pt>
    <dgm:pt modelId="{63CB9534-87D1-411A-B33F-5974020ED620}" type="pres">
      <dgm:prSet presAssocID="{034C7556-A87B-4CA4-B12A-E277ED3A3342}" presName="rootConnector" presStyleLbl="node2" presStyleIdx="3" presStyleCnt="4"/>
      <dgm:spPr/>
    </dgm:pt>
    <dgm:pt modelId="{C068318E-E8A6-4200-AD1E-2580448DF012}" type="pres">
      <dgm:prSet presAssocID="{034C7556-A87B-4CA4-B12A-E277ED3A3342}" presName="hierChild4" presStyleCnt="0"/>
      <dgm:spPr/>
    </dgm:pt>
    <dgm:pt modelId="{BAB225F1-5A31-4ECE-9420-896C5CAF0A8C}" type="pres">
      <dgm:prSet presAssocID="{034C7556-A87B-4CA4-B12A-E277ED3A3342}" presName="hierChild5" presStyleCnt="0"/>
      <dgm:spPr/>
    </dgm:pt>
    <dgm:pt modelId="{B8ABE7BB-14C9-4C52-9098-754021F99D58}" type="pres">
      <dgm:prSet presAssocID="{6F9B1F6D-CAA8-487C-AE62-668DA9471701}" presName="hierChild3" presStyleCnt="0"/>
      <dgm:spPr/>
    </dgm:pt>
  </dgm:ptLst>
  <dgm:cxnLst>
    <dgm:cxn modelId="{0F979223-FDED-42F3-AAA5-83EC058AA209}" type="presOf" srcId="{52D6704A-A74C-453D-BE0A-89B6A0354CAC}" destId="{100292A3-1DE1-4B1B-BBA5-37101C42D608}" srcOrd="0" destOrd="0" presId="urn:microsoft.com/office/officeart/2005/8/layout/orgChart1"/>
    <dgm:cxn modelId="{50B03E3C-56A9-4126-A9A8-E610F0F19865}" srcId="{6F9B1F6D-CAA8-487C-AE62-668DA9471701}" destId="{034C7556-A87B-4CA4-B12A-E277ED3A3342}" srcOrd="3" destOrd="0" parTransId="{C2635CD5-F38E-4D62-BE20-99660E7DEDE0}" sibTransId="{57CCC8FE-DDDE-4994-ACE1-BC62993765F2}"/>
    <dgm:cxn modelId="{9203B746-0423-450C-9F48-FAE8D3AAF4E5}" srcId="{5B90509B-0F82-449E-A259-F9AC204FECDE}" destId="{6F9B1F6D-CAA8-487C-AE62-668DA9471701}" srcOrd="0" destOrd="0" parTransId="{56497D4C-6DCF-4F26-8249-751AB946C907}" sibTransId="{BC39D2B7-CE4A-41F2-B120-2DCA69ED103D}"/>
    <dgm:cxn modelId="{0BFA3B67-6282-4710-9283-D3DC293E718A}" type="presOf" srcId="{A7E03D42-4BB0-4544-8BA3-14334BDC3989}" destId="{E4804EDE-E189-4B8E-8B2E-E9EC6CB4E18C}" srcOrd="1" destOrd="0" presId="urn:microsoft.com/office/officeart/2005/8/layout/orgChart1"/>
    <dgm:cxn modelId="{4435B94B-F95B-4996-B643-1B68B85870CD}" srcId="{6F9B1F6D-CAA8-487C-AE62-668DA9471701}" destId="{52D6704A-A74C-453D-BE0A-89B6A0354CAC}" srcOrd="0" destOrd="0" parTransId="{63C1E4B6-9B7F-4D1E-8B6A-64E8D7BD4AED}" sibTransId="{4A2163FB-F9CE-43B5-A7E3-C19FA54585A0}"/>
    <dgm:cxn modelId="{7DFCF64B-31D3-4C44-ACE5-393A8CF566DB}" type="presOf" srcId="{C2635CD5-F38E-4D62-BE20-99660E7DEDE0}" destId="{AE26C15E-4079-48B0-B457-9A96CC1491B3}" srcOrd="0" destOrd="0" presId="urn:microsoft.com/office/officeart/2005/8/layout/orgChart1"/>
    <dgm:cxn modelId="{26B3975A-1F05-4E59-82D2-1B1366B88D3C}" type="presOf" srcId="{936B7941-10B7-4EE2-A674-0F06A515E412}" destId="{3447D8F7-170A-457C-8360-4BF6B14064FD}" srcOrd="0" destOrd="0" presId="urn:microsoft.com/office/officeart/2005/8/layout/orgChart1"/>
    <dgm:cxn modelId="{71DCE85A-C1B7-4F5C-8056-5F97641965CA}" srcId="{6F9B1F6D-CAA8-487C-AE62-668DA9471701}" destId="{A7E03D42-4BB0-4544-8BA3-14334BDC3989}" srcOrd="1" destOrd="0" parTransId="{BC78AB2F-9852-453E-A421-2D7E2DA9EBE2}" sibTransId="{23F87539-489A-4903-84C0-BC1287690925}"/>
    <dgm:cxn modelId="{EAAD757F-D332-4EEF-8566-36EFC9CECEE5}" type="presOf" srcId="{BC78AB2F-9852-453E-A421-2D7E2DA9EBE2}" destId="{DCDFFB37-D347-43DE-B4E9-23AB7ABBBBD0}" srcOrd="0" destOrd="0" presId="urn:microsoft.com/office/officeart/2005/8/layout/orgChart1"/>
    <dgm:cxn modelId="{71AE5D91-CBB8-487E-9B87-D642215F0B7F}" type="presOf" srcId="{034C7556-A87B-4CA4-B12A-E277ED3A3342}" destId="{63CB9534-87D1-411A-B33F-5974020ED620}" srcOrd="1" destOrd="0" presId="urn:microsoft.com/office/officeart/2005/8/layout/orgChart1"/>
    <dgm:cxn modelId="{7ACC3493-CF0C-4595-9BB0-E237D9D62118}" type="presOf" srcId="{936B7941-10B7-4EE2-A674-0F06A515E412}" destId="{8B3F1928-593A-4C1B-9BD6-192335CD0C45}" srcOrd="1" destOrd="0" presId="urn:microsoft.com/office/officeart/2005/8/layout/orgChart1"/>
    <dgm:cxn modelId="{1C4079A8-17AA-4184-882B-9808A212FAFB}" type="presOf" srcId="{63C1E4B6-9B7F-4D1E-8B6A-64E8D7BD4AED}" destId="{BE6CF3B2-F1DB-4170-A9F0-AF908686AB01}" srcOrd="0" destOrd="0" presId="urn:microsoft.com/office/officeart/2005/8/layout/orgChart1"/>
    <dgm:cxn modelId="{335EF8A9-2C8C-47A0-AF21-5765381CE954}" type="presOf" srcId="{52D6704A-A74C-453D-BE0A-89B6A0354CAC}" destId="{BABC2E18-553D-4732-A929-15E6E4D24D59}" srcOrd="1" destOrd="0" presId="urn:microsoft.com/office/officeart/2005/8/layout/orgChart1"/>
    <dgm:cxn modelId="{5E4DEEBF-D0BB-4AFA-8021-1DCC5F2EB1A9}" type="presOf" srcId="{6F9B1F6D-CAA8-487C-AE62-668DA9471701}" destId="{5C34AF5E-163C-42D5-ABE3-0F3ED3246557}" srcOrd="0" destOrd="0" presId="urn:microsoft.com/office/officeart/2005/8/layout/orgChart1"/>
    <dgm:cxn modelId="{8F16B6CD-288C-41C4-8352-6490B57FA50A}" srcId="{6F9B1F6D-CAA8-487C-AE62-668DA9471701}" destId="{936B7941-10B7-4EE2-A674-0F06A515E412}" srcOrd="2" destOrd="0" parTransId="{A38036F8-3361-46CD-8BED-EFDCD744A6A4}" sibTransId="{E2ED4EB2-A9F2-4BD8-A188-B0019FDAFE1F}"/>
    <dgm:cxn modelId="{710B1CD4-0485-44DE-B333-86B5D7338658}" type="presOf" srcId="{034C7556-A87B-4CA4-B12A-E277ED3A3342}" destId="{39242A53-039D-417A-B358-A27DA3898B31}" srcOrd="0" destOrd="0" presId="urn:microsoft.com/office/officeart/2005/8/layout/orgChart1"/>
    <dgm:cxn modelId="{484F7EE1-98D1-4C86-AB3F-32A82FA671A7}" type="presOf" srcId="{A38036F8-3361-46CD-8BED-EFDCD744A6A4}" destId="{197BBC5D-0FE5-418F-BCE0-25A15FAA552A}" srcOrd="0" destOrd="0" presId="urn:microsoft.com/office/officeart/2005/8/layout/orgChart1"/>
    <dgm:cxn modelId="{4B3D95E5-8B44-4875-8206-AD7E7CEF52E1}" type="presOf" srcId="{A7E03D42-4BB0-4544-8BA3-14334BDC3989}" destId="{1F05BC26-B659-4FF8-9C58-A52908772BE0}" srcOrd="0" destOrd="0" presId="urn:microsoft.com/office/officeart/2005/8/layout/orgChart1"/>
    <dgm:cxn modelId="{2BDD24F8-73B5-485C-B5E7-9A98B9C54EE2}" type="presOf" srcId="{6F9B1F6D-CAA8-487C-AE62-668DA9471701}" destId="{7AE99626-8BA1-4075-9698-976FA9FCF3A7}" srcOrd="1" destOrd="0" presId="urn:microsoft.com/office/officeart/2005/8/layout/orgChart1"/>
    <dgm:cxn modelId="{A1B3A7FB-1B71-44AC-B085-1F6812E38EAC}" type="presOf" srcId="{5B90509B-0F82-449E-A259-F9AC204FECDE}" destId="{438852BD-082D-4FE1-B3D5-7122E650CA2B}" srcOrd="0" destOrd="0" presId="urn:microsoft.com/office/officeart/2005/8/layout/orgChart1"/>
    <dgm:cxn modelId="{252522D7-C583-460A-ACAA-3BA0784F509D}" type="presParOf" srcId="{438852BD-082D-4FE1-B3D5-7122E650CA2B}" destId="{E76CA2ED-0E21-4850-9D1D-66C4085C2FFC}" srcOrd="0" destOrd="0" presId="urn:microsoft.com/office/officeart/2005/8/layout/orgChart1"/>
    <dgm:cxn modelId="{0195E06D-87E4-46C8-A6B9-996B728FA126}" type="presParOf" srcId="{E76CA2ED-0E21-4850-9D1D-66C4085C2FFC}" destId="{954CCC4D-EA1D-4D06-9D4F-AE99C5704266}" srcOrd="0" destOrd="0" presId="urn:microsoft.com/office/officeart/2005/8/layout/orgChart1"/>
    <dgm:cxn modelId="{61121D7B-B425-45BF-88F5-8199A4A6A698}" type="presParOf" srcId="{954CCC4D-EA1D-4D06-9D4F-AE99C5704266}" destId="{5C34AF5E-163C-42D5-ABE3-0F3ED3246557}" srcOrd="0" destOrd="0" presId="urn:microsoft.com/office/officeart/2005/8/layout/orgChart1"/>
    <dgm:cxn modelId="{8C086A91-0EED-4DD0-B299-6E01A8A714CC}" type="presParOf" srcId="{954CCC4D-EA1D-4D06-9D4F-AE99C5704266}" destId="{7AE99626-8BA1-4075-9698-976FA9FCF3A7}" srcOrd="1" destOrd="0" presId="urn:microsoft.com/office/officeart/2005/8/layout/orgChart1"/>
    <dgm:cxn modelId="{881025B8-F64B-425C-B61C-2E3CA8ED809B}" type="presParOf" srcId="{E76CA2ED-0E21-4850-9D1D-66C4085C2FFC}" destId="{DA6720C7-A478-4B17-AD51-1A386B0FD0E3}" srcOrd="1" destOrd="0" presId="urn:microsoft.com/office/officeart/2005/8/layout/orgChart1"/>
    <dgm:cxn modelId="{D8944DE9-7346-4E98-BD17-F1C1E85180A6}" type="presParOf" srcId="{DA6720C7-A478-4B17-AD51-1A386B0FD0E3}" destId="{BE6CF3B2-F1DB-4170-A9F0-AF908686AB01}" srcOrd="0" destOrd="0" presId="urn:microsoft.com/office/officeart/2005/8/layout/orgChart1"/>
    <dgm:cxn modelId="{D1A322DE-02B7-4E00-B083-BC34502BC806}" type="presParOf" srcId="{DA6720C7-A478-4B17-AD51-1A386B0FD0E3}" destId="{A96CAB6C-40BB-4C20-B576-C69E200F5373}" srcOrd="1" destOrd="0" presId="urn:microsoft.com/office/officeart/2005/8/layout/orgChart1"/>
    <dgm:cxn modelId="{BE639851-8260-44CF-98B7-B5D232FCB1D6}" type="presParOf" srcId="{A96CAB6C-40BB-4C20-B576-C69E200F5373}" destId="{29FF3E32-726E-4825-9A4E-4AD62893F1F2}" srcOrd="0" destOrd="0" presId="urn:microsoft.com/office/officeart/2005/8/layout/orgChart1"/>
    <dgm:cxn modelId="{14A71D22-9D0F-4ECD-A7C8-7FF11E1629A7}" type="presParOf" srcId="{29FF3E32-726E-4825-9A4E-4AD62893F1F2}" destId="{100292A3-1DE1-4B1B-BBA5-37101C42D608}" srcOrd="0" destOrd="0" presId="urn:microsoft.com/office/officeart/2005/8/layout/orgChart1"/>
    <dgm:cxn modelId="{34A9E83A-4B13-4E82-AEEB-3EF686B9D757}" type="presParOf" srcId="{29FF3E32-726E-4825-9A4E-4AD62893F1F2}" destId="{BABC2E18-553D-4732-A929-15E6E4D24D59}" srcOrd="1" destOrd="0" presId="urn:microsoft.com/office/officeart/2005/8/layout/orgChart1"/>
    <dgm:cxn modelId="{686104FD-44F4-43AB-B0B5-DD4F2661D939}" type="presParOf" srcId="{A96CAB6C-40BB-4C20-B576-C69E200F5373}" destId="{8F02E8E1-827A-4327-9851-F9F139B677C9}" srcOrd="1" destOrd="0" presId="urn:microsoft.com/office/officeart/2005/8/layout/orgChart1"/>
    <dgm:cxn modelId="{F33E0DEB-10C1-4933-97A2-E1801CE90299}" type="presParOf" srcId="{A96CAB6C-40BB-4C20-B576-C69E200F5373}" destId="{CF5D7421-2700-4A06-B47E-059CC24AFEEE}" srcOrd="2" destOrd="0" presId="urn:microsoft.com/office/officeart/2005/8/layout/orgChart1"/>
    <dgm:cxn modelId="{3F516258-8681-41D1-8C89-25C501464EF1}" type="presParOf" srcId="{DA6720C7-A478-4B17-AD51-1A386B0FD0E3}" destId="{DCDFFB37-D347-43DE-B4E9-23AB7ABBBBD0}" srcOrd="2" destOrd="0" presId="urn:microsoft.com/office/officeart/2005/8/layout/orgChart1"/>
    <dgm:cxn modelId="{0507FF65-EFBF-4854-9D2B-B69299D0A2E3}" type="presParOf" srcId="{DA6720C7-A478-4B17-AD51-1A386B0FD0E3}" destId="{586E2D67-AB0D-4383-95D1-05E269F58965}" srcOrd="3" destOrd="0" presId="urn:microsoft.com/office/officeart/2005/8/layout/orgChart1"/>
    <dgm:cxn modelId="{F8D48FA8-D126-4C36-8259-F2EAEE24676F}" type="presParOf" srcId="{586E2D67-AB0D-4383-95D1-05E269F58965}" destId="{4DDE3005-26E8-4BB1-826A-5F253B6E0058}" srcOrd="0" destOrd="0" presId="urn:microsoft.com/office/officeart/2005/8/layout/orgChart1"/>
    <dgm:cxn modelId="{68AEC9A2-45EB-4CA4-A696-92FD2479F576}" type="presParOf" srcId="{4DDE3005-26E8-4BB1-826A-5F253B6E0058}" destId="{1F05BC26-B659-4FF8-9C58-A52908772BE0}" srcOrd="0" destOrd="0" presId="urn:microsoft.com/office/officeart/2005/8/layout/orgChart1"/>
    <dgm:cxn modelId="{FC23A8DF-344D-4334-A892-20B995FAA9CC}" type="presParOf" srcId="{4DDE3005-26E8-4BB1-826A-5F253B6E0058}" destId="{E4804EDE-E189-4B8E-8B2E-E9EC6CB4E18C}" srcOrd="1" destOrd="0" presId="urn:microsoft.com/office/officeart/2005/8/layout/orgChart1"/>
    <dgm:cxn modelId="{CD6A7DBD-0ABC-412C-9DA2-6B35B562165C}" type="presParOf" srcId="{586E2D67-AB0D-4383-95D1-05E269F58965}" destId="{AFF1900E-8046-4FCF-B7E7-56030B7F0BDA}" srcOrd="1" destOrd="0" presId="urn:microsoft.com/office/officeart/2005/8/layout/orgChart1"/>
    <dgm:cxn modelId="{A5D689BF-BC13-4CDB-8A3F-4BBDE1459D56}" type="presParOf" srcId="{586E2D67-AB0D-4383-95D1-05E269F58965}" destId="{B4347D87-D4D4-45B9-BC06-BA4AC01A3CAD}" srcOrd="2" destOrd="0" presId="urn:microsoft.com/office/officeart/2005/8/layout/orgChart1"/>
    <dgm:cxn modelId="{F0E3AB3E-CE35-460C-A518-9A11AC1F909E}" type="presParOf" srcId="{DA6720C7-A478-4B17-AD51-1A386B0FD0E3}" destId="{197BBC5D-0FE5-418F-BCE0-25A15FAA552A}" srcOrd="4" destOrd="0" presId="urn:microsoft.com/office/officeart/2005/8/layout/orgChart1"/>
    <dgm:cxn modelId="{BC6089AC-BB8F-490D-91A2-69CB006DC2BF}" type="presParOf" srcId="{DA6720C7-A478-4B17-AD51-1A386B0FD0E3}" destId="{EA0BC5AF-80CB-4D84-AE0B-8F9F0596BA9E}" srcOrd="5" destOrd="0" presId="urn:microsoft.com/office/officeart/2005/8/layout/orgChart1"/>
    <dgm:cxn modelId="{30BE9D66-3825-4B0D-B3E4-EDF85773F4D3}" type="presParOf" srcId="{EA0BC5AF-80CB-4D84-AE0B-8F9F0596BA9E}" destId="{378EBED9-E344-4034-8D71-4C4FEA181656}" srcOrd="0" destOrd="0" presId="urn:microsoft.com/office/officeart/2005/8/layout/orgChart1"/>
    <dgm:cxn modelId="{BC49D401-02FF-4010-B677-155AB5D0CD14}" type="presParOf" srcId="{378EBED9-E344-4034-8D71-4C4FEA181656}" destId="{3447D8F7-170A-457C-8360-4BF6B14064FD}" srcOrd="0" destOrd="0" presId="urn:microsoft.com/office/officeart/2005/8/layout/orgChart1"/>
    <dgm:cxn modelId="{61839628-3B07-46E8-B1D3-82885B01ADDF}" type="presParOf" srcId="{378EBED9-E344-4034-8D71-4C4FEA181656}" destId="{8B3F1928-593A-4C1B-9BD6-192335CD0C45}" srcOrd="1" destOrd="0" presId="urn:microsoft.com/office/officeart/2005/8/layout/orgChart1"/>
    <dgm:cxn modelId="{056BCCCF-9622-460C-A042-28A24A65C190}" type="presParOf" srcId="{EA0BC5AF-80CB-4D84-AE0B-8F9F0596BA9E}" destId="{8CAD67E0-A7E6-4B67-BF36-BE991EEA6C7C}" srcOrd="1" destOrd="0" presId="urn:microsoft.com/office/officeart/2005/8/layout/orgChart1"/>
    <dgm:cxn modelId="{B3CE54DD-0A91-4CDC-A834-55C2D114DD7D}" type="presParOf" srcId="{EA0BC5AF-80CB-4D84-AE0B-8F9F0596BA9E}" destId="{F81BE2AF-976A-4229-9A98-54E5787BF0BD}" srcOrd="2" destOrd="0" presId="urn:microsoft.com/office/officeart/2005/8/layout/orgChart1"/>
    <dgm:cxn modelId="{2EF5CEB9-16B9-4D5D-9D64-368A8B2ABE3B}" type="presParOf" srcId="{DA6720C7-A478-4B17-AD51-1A386B0FD0E3}" destId="{AE26C15E-4079-48B0-B457-9A96CC1491B3}" srcOrd="6" destOrd="0" presId="urn:microsoft.com/office/officeart/2005/8/layout/orgChart1"/>
    <dgm:cxn modelId="{4FCEDBF5-C703-4B05-B116-6403E946CD07}" type="presParOf" srcId="{DA6720C7-A478-4B17-AD51-1A386B0FD0E3}" destId="{B76E6A99-A606-4145-BEF8-F719199421EC}" srcOrd="7" destOrd="0" presId="urn:microsoft.com/office/officeart/2005/8/layout/orgChart1"/>
    <dgm:cxn modelId="{58609DD6-E2E9-4EEB-BD42-8481DBB75F14}" type="presParOf" srcId="{B76E6A99-A606-4145-BEF8-F719199421EC}" destId="{B40D06C8-1D14-4305-B0A0-E2943C55BD08}" srcOrd="0" destOrd="0" presId="urn:microsoft.com/office/officeart/2005/8/layout/orgChart1"/>
    <dgm:cxn modelId="{6682E309-8A68-4DF7-AB38-5A3E48F8F07C}" type="presParOf" srcId="{B40D06C8-1D14-4305-B0A0-E2943C55BD08}" destId="{39242A53-039D-417A-B358-A27DA3898B31}" srcOrd="0" destOrd="0" presId="urn:microsoft.com/office/officeart/2005/8/layout/orgChart1"/>
    <dgm:cxn modelId="{C372A0B4-1E9C-4908-A1EF-6DB63DE72CC4}" type="presParOf" srcId="{B40D06C8-1D14-4305-B0A0-E2943C55BD08}" destId="{63CB9534-87D1-411A-B33F-5974020ED620}" srcOrd="1" destOrd="0" presId="urn:microsoft.com/office/officeart/2005/8/layout/orgChart1"/>
    <dgm:cxn modelId="{26BD9862-AC8C-45D6-92A4-4DCE44A4B0F2}" type="presParOf" srcId="{B76E6A99-A606-4145-BEF8-F719199421EC}" destId="{C068318E-E8A6-4200-AD1E-2580448DF012}" srcOrd="1" destOrd="0" presId="urn:microsoft.com/office/officeart/2005/8/layout/orgChart1"/>
    <dgm:cxn modelId="{717D351C-D732-48AA-B0BE-C5BEADC24D90}" type="presParOf" srcId="{B76E6A99-A606-4145-BEF8-F719199421EC}" destId="{BAB225F1-5A31-4ECE-9420-896C5CAF0A8C}" srcOrd="2" destOrd="0" presId="urn:microsoft.com/office/officeart/2005/8/layout/orgChart1"/>
    <dgm:cxn modelId="{900BF44C-727C-48F6-B4F3-EA79BFB7D5D6}" type="presParOf" srcId="{E76CA2ED-0E21-4850-9D1D-66C4085C2FFC}" destId="{B8ABE7BB-14C9-4C52-9098-754021F99D5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392B7D0-7BCB-4F89-861E-365A7FA2E0CE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/>
      <dgm:spPr/>
    </dgm:pt>
    <dgm:pt modelId="{B8F1A0CD-81C8-4014-A2CA-D39EE0EC7350}">
      <dgm:prSet/>
      <dgm:spPr/>
      <dgm:t>
        <a:bodyPr/>
        <a:lstStyle/>
        <a:p>
          <a:pPr marR="0" algn="ctr" rtl="0"/>
          <a:r>
            <a:rPr lang="ru-RU" b="1" i="1" baseline="0">
              <a:solidFill>
                <a:schemeClr val="bg1"/>
              </a:solidFill>
              <a:latin typeface="Calibri"/>
            </a:rPr>
            <a:t>3. Средний риск заражения</a:t>
          </a:r>
        </a:p>
      </dgm:t>
    </dgm:pt>
    <dgm:pt modelId="{2F4F3C50-3DF8-4360-9A2A-004EF4ECBD45}" type="parTrans" cxnId="{C16D657D-306D-4306-A380-85FC60139BC7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19787582-6F7C-41E5-8FB9-096A3F77EA5B}" type="sibTrans" cxnId="{C16D657D-306D-4306-A380-85FC60139BC7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4AF6394D-1F9A-4C96-9349-F744B45BC7CA}">
      <dgm:prSet/>
      <dgm:spPr/>
      <dgm:t>
        <a:bodyPr/>
        <a:lstStyle/>
        <a:p>
          <a:pPr marR="0" algn="ctr" rtl="0"/>
          <a:r>
            <a:rPr lang="ru-RU" b="1" baseline="0">
              <a:solidFill>
                <a:schemeClr val="bg1"/>
              </a:solidFill>
              <a:latin typeface="Calibri"/>
            </a:rPr>
            <a:t>Низкий уровень знаний</a:t>
          </a:r>
        </a:p>
        <a:p>
          <a:pPr marR="0" algn="ctr" rtl="0"/>
          <a:r>
            <a:rPr lang="ru-RU" b="1" baseline="0">
              <a:solidFill>
                <a:schemeClr val="bg1"/>
              </a:solidFill>
              <a:latin typeface="Calibri"/>
            </a:rPr>
            <a:t>по проблеме ИППП</a:t>
          </a:r>
          <a:endParaRPr lang="ru-RU" b="1" baseline="0">
            <a:solidFill>
              <a:schemeClr val="bg1"/>
            </a:solidFill>
            <a:latin typeface="Times New Roman"/>
          </a:endParaRPr>
        </a:p>
        <a:p>
          <a:pPr marR="0" algn="ctr" rtl="0"/>
          <a:r>
            <a:rPr lang="ru-RU" b="1" baseline="0">
              <a:solidFill>
                <a:schemeClr val="bg1"/>
              </a:solidFill>
              <a:latin typeface="Calibri"/>
            </a:rPr>
            <a:t> </a:t>
          </a:r>
          <a:endParaRPr lang="ru-RU">
            <a:solidFill>
              <a:schemeClr val="bg1"/>
            </a:solidFill>
          </a:endParaRPr>
        </a:p>
      </dgm:t>
    </dgm:pt>
    <dgm:pt modelId="{4191A6C6-C9C4-41F3-B8C0-D19292113767}" type="parTrans" cxnId="{435F5206-92E3-470B-A24E-BBC9BC81F257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8EF190A6-447C-401B-A6B1-5A321DA0FF36}" type="sibTrans" cxnId="{435F5206-92E3-470B-A24E-BBC9BC81F257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0EAB6F8D-EB38-4AB4-BA87-41BFDEB2FBEC}">
      <dgm:prSet/>
      <dgm:spPr/>
      <dgm:t>
        <a:bodyPr/>
        <a:lstStyle/>
        <a:p>
          <a:pPr marR="0" algn="ctr" rtl="0"/>
          <a:r>
            <a:rPr lang="ru-RU" b="1" baseline="0">
              <a:solidFill>
                <a:schemeClr val="bg1"/>
              </a:solidFill>
              <a:latin typeface="Calibri"/>
            </a:rPr>
            <a:t>Начало половой жизни</a:t>
          </a:r>
        </a:p>
        <a:p>
          <a:pPr marR="0" algn="ctr" rtl="0"/>
          <a:r>
            <a:rPr lang="ru-RU" b="1" baseline="0">
              <a:solidFill>
                <a:schemeClr val="bg1"/>
              </a:solidFill>
              <a:latin typeface="Calibri"/>
            </a:rPr>
            <a:t>в раннем возрасте</a:t>
          </a:r>
          <a:endParaRPr lang="ru-RU" b="1" baseline="0">
            <a:solidFill>
              <a:schemeClr val="bg1"/>
            </a:solidFill>
            <a:latin typeface="Times New Roman"/>
          </a:endParaRPr>
        </a:p>
      </dgm:t>
    </dgm:pt>
    <dgm:pt modelId="{4A144D5D-1286-4EE6-BB15-91A635C445CF}" type="parTrans" cxnId="{288A5D10-8AC8-401D-96BE-C59226D6966B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D0D7158A-7548-4227-AFC2-CD0372E32191}" type="sibTrans" cxnId="{288A5D10-8AC8-401D-96BE-C59226D6966B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C774CBD7-4D23-4478-AAC9-E58D6B089544}">
      <dgm:prSet/>
      <dgm:spPr/>
      <dgm:t>
        <a:bodyPr/>
        <a:lstStyle/>
        <a:p>
          <a:pPr marR="0" algn="ctr" rtl="0"/>
          <a:r>
            <a:rPr lang="ru-RU" b="1" baseline="0">
              <a:solidFill>
                <a:schemeClr val="bg1"/>
              </a:solidFill>
              <a:latin typeface="Calibri"/>
            </a:rPr>
            <a:t>Употребление алкоголя (в 2-3 раза повышает проницаемость слизистых)</a:t>
          </a:r>
          <a:endParaRPr lang="ru-RU">
            <a:solidFill>
              <a:schemeClr val="bg1"/>
            </a:solidFill>
          </a:endParaRPr>
        </a:p>
      </dgm:t>
    </dgm:pt>
    <dgm:pt modelId="{E6C3FB3B-DC95-4EC6-A2EF-6CD2A0E4CCF5}" type="parTrans" cxnId="{FB00FBCA-BF60-40EE-B61F-258C83B8496F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E12A7769-A003-4C06-8971-13363D3D8A63}" type="sibTrans" cxnId="{FB00FBCA-BF60-40EE-B61F-258C83B8496F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CD5E4C82-7BF3-4AE0-8155-441E4E043A24}">
      <dgm:prSet/>
      <dgm:spPr/>
      <dgm:t>
        <a:bodyPr/>
        <a:lstStyle/>
        <a:p>
          <a:pPr marR="0" algn="ctr" rtl="0"/>
          <a:r>
            <a:rPr lang="ru-RU" b="1" baseline="0">
              <a:solidFill>
                <a:schemeClr val="bg1"/>
              </a:solidFill>
              <a:latin typeface="Calibri"/>
            </a:rPr>
            <a:t>Вагинальные сексуальные контакты</a:t>
          </a:r>
          <a:endParaRPr lang="ru-RU">
            <a:solidFill>
              <a:schemeClr val="bg1"/>
            </a:solidFill>
          </a:endParaRPr>
        </a:p>
      </dgm:t>
    </dgm:pt>
    <dgm:pt modelId="{42714D83-4405-4063-A864-3D2726D00D19}" type="parTrans" cxnId="{6CA38245-648A-4FBD-9B97-54C0AD1AED50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1EC1955C-F223-4DD7-B7FE-880DF6B9C9BC}" type="sibTrans" cxnId="{6CA38245-648A-4FBD-9B97-54C0AD1AED50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120A2692-9DA3-4C24-96D7-50183058DC75}" type="pres">
      <dgm:prSet presAssocID="{B392B7D0-7BCB-4F89-861E-365A7FA2E0C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3E761B21-771C-4120-8D3B-7A183BB4616D}" type="pres">
      <dgm:prSet presAssocID="{B8F1A0CD-81C8-4014-A2CA-D39EE0EC7350}" presName="hierRoot1" presStyleCnt="0">
        <dgm:presLayoutVars>
          <dgm:hierBranch val="hang"/>
        </dgm:presLayoutVars>
      </dgm:prSet>
      <dgm:spPr/>
    </dgm:pt>
    <dgm:pt modelId="{44E0482C-765F-4D08-A058-5C9B5C103A76}" type="pres">
      <dgm:prSet presAssocID="{B8F1A0CD-81C8-4014-A2CA-D39EE0EC7350}" presName="rootComposite1" presStyleCnt="0"/>
      <dgm:spPr/>
    </dgm:pt>
    <dgm:pt modelId="{8CD81B67-2138-4CCB-B496-898EF5A72972}" type="pres">
      <dgm:prSet presAssocID="{B8F1A0CD-81C8-4014-A2CA-D39EE0EC7350}" presName="rootText1" presStyleLbl="node0" presStyleIdx="0" presStyleCnt="1">
        <dgm:presLayoutVars>
          <dgm:chPref val="3"/>
        </dgm:presLayoutVars>
      </dgm:prSet>
      <dgm:spPr/>
    </dgm:pt>
    <dgm:pt modelId="{187D3157-2320-4E1A-98D9-AE7A33C79246}" type="pres">
      <dgm:prSet presAssocID="{B8F1A0CD-81C8-4014-A2CA-D39EE0EC7350}" presName="rootConnector1" presStyleLbl="node1" presStyleIdx="0" presStyleCnt="0"/>
      <dgm:spPr/>
    </dgm:pt>
    <dgm:pt modelId="{963F4FE5-3ED3-4E86-A6DC-E2A303485863}" type="pres">
      <dgm:prSet presAssocID="{B8F1A0CD-81C8-4014-A2CA-D39EE0EC7350}" presName="hierChild2" presStyleCnt="0"/>
      <dgm:spPr/>
    </dgm:pt>
    <dgm:pt modelId="{ECA1F8D5-EFAA-4936-9ADA-F1E9CB29B22C}" type="pres">
      <dgm:prSet presAssocID="{4191A6C6-C9C4-41F3-B8C0-D19292113767}" presName="Name48" presStyleLbl="parChTrans1D2" presStyleIdx="0" presStyleCnt="4"/>
      <dgm:spPr/>
    </dgm:pt>
    <dgm:pt modelId="{1A7900DE-9051-4B7B-B737-3C542FD12BFC}" type="pres">
      <dgm:prSet presAssocID="{4AF6394D-1F9A-4C96-9349-F744B45BC7CA}" presName="hierRoot2" presStyleCnt="0">
        <dgm:presLayoutVars>
          <dgm:hierBranch/>
        </dgm:presLayoutVars>
      </dgm:prSet>
      <dgm:spPr/>
    </dgm:pt>
    <dgm:pt modelId="{BA271CC2-C46C-4D52-BE20-A2FF7165F73E}" type="pres">
      <dgm:prSet presAssocID="{4AF6394D-1F9A-4C96-9349-F744B45BC7CA}" presName="rootComposite" presStyleCnt="0"/>
      <dgm:spPr/>
    </dgm:pt>
    <dgm:pt modelId="{82E6501A-012F-410F-9479-126E5CBA2FC3}" type="pres">
      <dgm:prSet presAssocID="{4AF6394D-1F9A-4C96-9349-F744B45BC7CA}" presName="rootText" presStyleLbl="node2" presStyleIdx="0" presStyleCnt="4">
        <dgm:presLayoutVars>
          <dgm:chPref val="3"/>
        </dgm:presLayoutVars>
      </dgm:prSet>
      <dgm:spPr/>
    </dgm:pt>
    <dgm:pt modelId="{1883B39C-68D9-416A-BEF8-F0B9D0EDFFEE}" type="pres">
      <dgm:prSet presAssocID="{4AF6394D-1F9A-4C96-9349-F744B45BC7CA}" presName="rootConnector" presStyleLbl="node2" presStyleIdx="0" presStyleCnt="4"/>
      <dgm:spPr/>
    </dgm:pt>
    <dgm:pt modelId="{659DBDCA-9F9B-4368-8055-CFA2D9EE2B09}" type="pres">
      <dgm:prSet presAssocID="{4AF6394D-1F9A-4C96-9349-F744B45BC7CA}" presName="hierChild4" presStyleCnt="0"/>
      <dgm:spPr/>
    </dgm:pt>
    <dgm:pt modelId="{CADDA9F2-B53F-491C-9C04-C62FC85FB111}" type="pres">
      <dgm:prSet presAssocID="{4AF6394D-1F9A-4C96-9349-F744B45BC7CA}" presName="hierChild5" presStyleCnt="0"/>
      <dgm:spPr/>
    </dgm:pt>
    <dgm:pt modelId="{9BACB510-CBE2-4927-A72C-73317F480B3E}" type="pres">
      <dgm:prSet presAssocID="{4A144D5D-1286-4EE6-BB15-91A635C445CF}" presName="Name48" presStyleLbl="parChTrans1D2" presStyleIdx="1" presStyleCnt="4"/>
      <dgm:spPr/>
    </dgm:pt>
    <dgm:pt modelId="{878859ED-57A3-4558-8997-548DE66F0C9F}" type="pres">
      <dgm:prSet presAssocID="{0EAB6F8D-EB38-4AB4-BA87-41BFDEB2FBEC}" presName="hierRoot2" presStyleCnt="0">
        <dgm:presLayoutVars>
          <dgm:hierBranch/>
        </dgm:presLayoutVars>
      </dgm:prSet>
      <dgm:spPr/>
    </dgm:pt>
    <dgm:pt modelId="{D4D8A941-E5F1-4B63-8AAD-35861F4AF488}" type="pres">
      <dgm:prSet presAssocID="{0EAB6F8D-EB38-4AB4-BA87-41BFDEB2FBEC}" presName="rootComposite" presStyleCnt="0"/>
      <dgm:spPr/>
    </dgm:pt>
    <dgm:pt modelId="{712A0D70-D14D-4156-A008-721E97A06ED4}" type="pres">
      <dgm:prSet presAssocID="{0EAB6F8D-EB38-4AB4-BA87-41BFDEB2FBEC}" presName="rootText" presStyleLbl="node2" presStyleIdx="1" presStyleCnt="4">
        <dgm:presLayoutVars>
          <dgm:chPref val="3"/>
        </dgm:presLayoutVars>
      </dgm:prSet>
      <dgm:spPr/>
    </dgm:pt>
    <dgm:pt modelId="{754C3021-88F5-4CBB-A206-CC55346E93F5}" type="pres">
      <dgm:prSet presAssocID="{0EAB6F8D-EB38-4AB4-BA87-41BFDEB2FBEC}" presName="rootConnector" presStyleLbl="node2" presStyleIdx="1" presStyleCnt="4"/>
      <dgm:spPr/>
    </dgm:pt>
    <dgm:pt modelId="{789CF7B8-757A-4696-B6B1-7850D5DB5540}" type="pres">
      <dgm:prSet presAssocID="{0EAB6F8D-EB38-4AB4-BA87-41BFDEB2FBEC}" presName="hierChild4" presStyleCnt="0"/>
      <dgm:spPr/>
    </dgm:pt>
    <dgm:pt modelId="{120715A0-CCD3-4F40-AD2C-8D2D12E282FB}" type="pres">
      <dgm:prSet presAssocID="{0EAB6F8D-EB38-4AB4-BA87-41BFDEB2FBEC}" presName="hierChild5" presStyleCnt="0"/>
      <dgm:spPr/>
    </dgm:pt>
    <dgm:pt modelId="{BBF56574-5DE9-44B3-BE87-AC97662CBEB1}" type="pres">
      <dgm:prSet presAssocID="{E6C3FB3B-DC95-4EC6-A2EF-6CD2A0E4CCF5}" presName="Name48" presStyleLbl="parChTrans1D2" presStyleIdx="2" presStyleCnt="4"/>
      <dgm:spPr/>
    </dgm:pt>
    <dgm:pt modelId="{CF3679BE-FA3E-48DC-AAA2-EFED764E39BC}" type="pres">
      <dgm:prSet presAssocID="{C774CBD7-4D23-4478-AAC9-E58D6B089544}" presName="hierRoot2" presStyleCnt="0">
        <dgm:presLayoutVars>
          <dgm:hierBranch/>
        </dgm:presLayoutVars>
      </dgm:prSet>
      <dgm:spPr/>
    </dgm:pt>
    <dgm:pt modelId="{B8CBB023-FA3C-4CCC-BD4A-736CFE24A96A}" type="pres">
      <dgm:prSet presAssocID="{C774CBD7-4D23-4478-AAC9-E58D6B089544}" presName="rootComposite" presStyleCnt="0"/>
      <dgm:spPr/>
    </dgm:pt>
    <dgm:pt modelId="{F0E687FA-A2B8-4B75-85D7-D90E28A3B035}" type="pres">
      <dgm:prSet presAssocID="{C774CBD7-4D23-4478-AAC9-E58D6B089544}" presName="rootText" presStyleLbl="node2" presStyleIdx="2" presStyleCnt="4">
        <dgm:presLayoutVars>
          <dgm:chPref val="3"/>
        </dgm:presLayoutVars>
      </dgm:prSet>
      <dgm:spPr/>
    </dgm:pt>
    <dgm:pt modelId="{B6C7C31F-E9B0-43A7-A2C7-7AE193B4A6EF}" type="pres">
      <dgm:prSet presAssocID="{C774CBD7-4D23-4478-AAC9-E58D6B089544}" presName="rootConnector" presStyleLbl="node2" presStyleIdx="2" presStyleCnt="4"/>
      <dgm:spPr/>
    </dgm:pt>
    <dgm:pt modelId="{001A2877-EFB0-4F90-B08C-AEC8F458061C}" type="pres">
      <dgm:prSet presAssocID="{C774CBD7-4D23-4478-AAC9-E58D6B089544}" presName="hierChild4" presStyleCnt="0"/>
      <dgm:spPr/>
    </dgm:pt>
    <dgm:pt modelId="{A98530B1-7F3B-4FD8-8DDA-103537DE0D3F}" type="pres">
      <dgm:prSet presAssocID="{C774CBD7-4D23-4478-AAC9-E58D6B089544}" presName="hierChild5" presStyleCnt="0"/>
      <dgm:spPr/>
    </dgm:pt>
    <dgm:pt modelId="{40ADCD32-2ED1-4F9B-BAD8-54B2D4A9FAFB}" type="pres">
      <dgm:prSet presAssocID="{42714D83-4405-4063-A864-3D2726D00D19}" presName="Name48" presStyleLbl="parChTrans1D2" presStyleIdx="3" presStyleCnt="4"/>
      <dgm:spPr/>
    </dgm:pt>
    <dgm:pt modelId="{E1EDBE5B-7685-49A2-91E8-B4F4438B6829}" type="pres">
      <dgm:prSet presAssocID="{CD5E4C82-7BF3-4AE0-8155-441E4E043A24}" presName="hierRoot2" presStyleCnt="0">
        <dgm:presLayoutVars>
          <dgm:hierBranch/>
        </dgm:presLayoutVars>
      </dgm:prSet>
      <dgm:spPr/>
    </dgm:pt>
    <dgm:pt modelId="{1A295158-673D-4D4E-80EF-A4929AA2DFB6}" type="pres">
      <dgm:prSet presAssocID="{CD5E4C82-7BF3-4AE0-8155-441E4E043A24}" presName="rootComposite" presStyleCnt="0"/>
      <dgm:spPr/>
    </dgm:pt>
    <dgm:pt modelId="{CF30E570-EA7E-4090-8D74-1771B1A0E6F9}" type="pres">
      <dgm:prSet presAssocID="{CD5E4C82-7BF3-4AE0-8155-441E4E043A24}" presName="rootText" presStyleLbl="node2" presStyleIdx="3" presStyleCnt="4">
        <dgm:presLayoutVars>
          <dgm:chPref val="3"/>
        </dgm:presLayoutVars>
      </dgm:prSet>
      <dgm:spPr/>
    </dgm:pt>
    <dgm:pt modelId="{7BA27038-4878-4A7D-B2C4-2F1FBF007353}" type="pres">
      <dgm:prSet presAssocID="{CD5E4C82-7BF3-4AE0-8155-441E4E043A24}" presName="rootConnector" presStyleLbl="node2" presStyleIdx="3" presStyleCnt="4"/>
      <dgm:spPr/>
    </dgm:pt>
    <dgm:pt modelId="{E8E49BD9-A855-47E1-8C2D-A1E205B3542D}" type="pres">
      <dgm:prSet presAssocID="{CD5E4C82-7BF3-4AE0-8155-441E4E043A24}" presName="hierChild4" presStyleCnt="0"/>
      <dgm:spPr/>
    </dgm:pt>
    <dgm:pt modelId="{F88460B5-C7E3-4E41-8212-25858D264C8D}" type="pres">
      <dgm:prSet presAssocID="{CD5E4C82-7BF3-4AE0-8155-441E4E043A24}" presName="hierChild5" presStyleCnt="0"/>
      <dgm:spPr/>
    </dgm:pt>
    <dgm:pt modelId="{C5DAB5B6-B558-4183-AE00-9205970C196F}" type="pres">
      <dgm:prSet presAssocID="{B8F1A0CD-81C8-4014-A2CA-D39EE0EC7350}" presName="hierChild3" presStyleCnt="0"/>
      <dgm:spPr/>
    </dgm:pt>
  </dgm:ptLst>
  <dgm:cxnLst>
    <dgm:cxn modelId="{435F5206-92E3-470B-A24E-BBC9BC81F257}" srcId="{B8F1A0CD-81C8-4014-A2CA-D39EE0EC7350}" destId="{4AF6394D-1F9A-4C96-9349-F744B45BC7CA}" srcOrd="0" destOrd="0" parTransId="{4191A6C6-C9C4-41F3-B8C0-D19292113767}" sibTransId="{8EF190A6-447C-401B-A6B1-5A321DA0FF36}"/>
    <dgm:cxn modelId="{D8A77F0F-E8BF-46D9-80C2-A2CB8E4C56B1}" type="presOf" srcId="{C774CBD7-4D23-4478-AAC9-E58D6B089544}" destId="{B6C7C31F-E9B0-43A7-A2C7-7AE193B4A6EF}" srcOrd="1" destOrd="0" presId="urn:microsoft.com/office/officeart/2005/8/layout/orgChart1"/>
    <dgm:cxn modelId="{288A5D10-8AC8-401D-96BE-C59226D6966B}" srcId="{B8F1A0CD-81C8-4014-A2CA-D39EE0EC7350}" destId="{0EAB6F8D-EB38-4AB4-BA87-41BFDEB2FBEC}" srcOrd="1" destOrd="0" parTransId="{4A144D5D-1286-4EE6-BB15-91A635C445CF}" sibTransId="{D0D7158A-7548-4227-AFC2-CD0372E32191}"/>
    <dgm:cxn modelId="{F54C5C11-AC8C-47E6-ABC3-5EB8344F0AD9}" type="presOf" srcId="{42714D83-4405-4063-A864-3D2726D00D19}" destId="{40ADCD32-2ED1-4F9B-BAD8-54B2D4A9FAFB}" srcOrd="0" destOrd="0" presId="urn:microsoft.com/office/officeart/2005/8/layout/orgChart1"/>
    <dgm:cxn modelId="{2C28FF25-6898-4AF5-8280-FD33D0C03760}" type="presOf" srcId="{0EAB6F8D-EB38-4AB4-BA87-41BFDEB2FBEC}" destId="{754C3021-88F5-4CBB-A206-CC55346E93F5}" srcOrd="1" destOrd="0" presId="urn:microsoft.com/office/officeart/2005/8/layout/orgChart1"/>
    <dgm:cxn modelId="{5E65E32A-2D8B-480F-9C16-79DEBB053D82}" type="presOf" srcId="{C774CBD7-4D23-4478-AAC9-E58D6B089544}" destId="{F0E687FA-A2B8-4B75-85D7-D90E28A3B035}" srcOrd="0" destOrd="0" presId="urn:microsoft.com/office/officeart/2005/8/layout/orgChart1"/>
    <dgm:cxn modelId="{6CA38245-648A-4FBD-9B97-54C0AD1AED50}" srcId="{B8F1A0CD-81C8-4014-A2CA-D39EE0EC7350}" destId="{CD5E4C82-7BF3-4AE0-8155-441E4E043A24}" srcOrd="3" destOrd="0" parTransId="{42714D83-4405-4063-A864-3D2726D00D19}" sibTransId="{1EC1955C-F223-4DD7-B7FE-880DF6B9C9BC}"/>
    <dgm:cxn modelId="{C6D68350-3120-41A2-A954-A56C82DAF1AC}" type="presOf" srcId="{4191A6C6-C9C4-41F3-B8C0-D19292113767}" destId="{ECA1F8D5-EFAA-4936-9ADA-F1E9CB29B22C}" srcOrd="0" destOrd="0" presId="urn:microsoft.com/office/officeart/2005/8/layout/orgChart1"/>
    <dgm:cxn modelId="{44E0A85A-F832-4E7E-8E0A-995AD54058B7}" type="presOf" srcId="{CD5E4C82-7BF3-4AE0-8155-441E4E043A24}" destId="{CF30E570-EA7E-4090-8D74-1771B1A0E6F9}" srcOrd="0" destOrd="0" presId="urn:microsoft.com/office/officeart/2005/8/layout/orgChart1"/>
    <dgm:cxn modelId="{C16D657D-306D-4306-A380-85FC60139BC7}" srcId="{B392B7D0-7BCB-4F89-861E-365A7FA2E0CE}" destId="{B8F1A0CD-81C8-4014-A2CA-D39EE0EC7350}" srcOrd="0" destOrd="0" parTransId="{2F4F3C50-3DF8-4360-9A2A-004EF4ECBD45}" sibTransId="{19787582-6F7C-41E5-8FB9-096A3F77EA5B}"/>
    <dgm:cxn modelId="{12A87789-56A7-4780-8606-DDC921F66816}" type="presOf" srcId="{4A144D5D-1286-4EE6-BB15-91A635C445CF}" destId="{9BACB510-CBE2-4927-A72C-73317F480B3E}" srcOrd="0" destOrd="0" presId="urn:microsoft.com/office/officeart/2005/8/layout/orgChart1"/>
    <dgm:cxn modelId="{872A2594-B488-4479-91B5-373539EE7A4A}" type="presOf" srcId="{B392B7D0-7BCB-4F89-861E-365A7FA2E0CE}" destId="{120A2692-9DA3-4C24-96D7-50183058DC75}" srcOrd="0" destOrd="0" presId="urn:microsoft.com/office/officeart/2005/8/layout/orgChart1"/>
    <dgm:cxn modelId="{2E478094-318D-4CA2-A91F-527313A4D2CE}" type="presOf" srcId="{B8F1A0CD-81C8-4014-A2CA-D39EE0EC7350}" destId="{8CD81B67-2138-4CCB-B496-898EF5A72972}" srcOrd="0" destOrd="0" presId="urn:microsoft.com/office/officeart/2005/8/layout/orgChart1"/>
    <dgm:cxn modelId="{53EB41A9-0B80-4883-9AFB-1884E17A395F}" type="presOf" srcId="{E6C3FB3B-DC95-4EC6-A2EF-6CD2A0E4CCF5}" destId="{BBF56574-5DE9-44B3-BE87-AC97662CBEB1}" srcOrd="0" destOrd="0" presId="urn:microsoft.com/office/officeart/2005/8/layout/orgChart1"/>
    <dgm:cxn modelId="{43F89CC1-6AA6-474F-BF6A-6C0FA412C1D0}" type="presOf" srcId="{B8F1A0CD-81C8-4014-A2CA-D39EE0EC7350}" destId="{187D3157-2320-4E1A-98D9-AE7A33C79246}" srcOrd="1" destOrd="0" presId="urn:microsoft.com/office/officeart/2005/8/layout/orgChart1"/>
    <dgm:cxn modelId="{FB00FBCA-BF60-40EE-B61F-258C83B8496F}" srcId="{B8F1A0CD-81C8-4014-A2CA-D39EE0EC7350}" destId="{C774CBD7-4D23-4478-AAC9-E58D6B089544}" srcOrd="2" destOrd="0" parTransId="{E6C3FB3B-DC95-4EC6-A2EF-6CD2A0E4CCF5}" sibTransId="{E12A7769-A003-4C06-8971-13363D3D8A63}"/>
    <dgm:cxn modelId="{5E79A9D9-ABEB-4BC9-B1EC-45C6614918A3}" type="presOf" srcId="{0EAB6F8D-EB38-4AB4-BA87-41BFDEB2FBEC}" destId="{712A0D70-D14D-4156-A008-721E97A06ED4}" srcOrd="0" destOrd="0" presId="urn:microsoft.com/office/officeart/2005/8/layout/orgChart1"/>
    <dgm:cxn modelId="{E5580BDA-0DCB-422C-A200-0CBAB7FEB4D6}" type="presOf" srcId="{CD5E4C82-7BF3-4AE0-8155-441E4E043A24}" destId="{7BA27038-4878-4A7D-B2C4-2F1FBF007353}" srcOrd="1" destOrd="0" presId="urn:microsoft.com/office/officeart/2005/8/layout/orgChart1"/>
    <dgm:cxn modelId="{C47CB6EA-CE4C-4239-BB53-C1E6009D5C52}" type="presOf" srcId="{4AF6394D-1F9A-4C96-9349-F744B45BC7CA}" destId="{1883B39C-68D9-416A-BEF8-F0B9D0EDFFEE}" srcOrd="1" destOrd="0" presId="urn:microsoft.com/office/officeart/2005/8/layout/orgChart1"/>
    <dgm:cxn modelId="{E75E59F7-A2A9-4867-B349-7176E5D1D709}" type="presOf" srcId="{4AF6394D-1F9A-4C96-9349-F744B45BC7CA}" destId="{82E6501A-012F-410F-9479-126E5CBA2FC3}" srcOrd="0" destOrd="0" presId="urn:microsoft.com/office/officeart/2005/8/layout/orgChart1"/>
    <dgm:cxn modelId="{B6C8E7F3-6830-46D6-BECA-50EB2960C2E2}" type="presParOf" srcId="{120A2692-9DA3-4C24-96D7-50183058DC75}" destId="{3E761B21-771C-4120-8D3B-7A183BB4616D}" srcOrd="0" destOrd="0" presId="urn:microsoft.com/office/officeart/2005/8/layout/orgChart1"/>
    <dgm:cxn modelId="{F4A2DA24-DB42-430E-8924-85A161637652}" type="presParOf" srcId="{3E761B21-771C-4120-8D3B-7A183BB4616D}" destId="{44E0482C-765F-4D08-A058-5C9B5C103A76}" srcOrd="0" destOrd="0" presId="urn:microsoft.com/office/officeart/2005/8/layout/orgChart1"/>
    <dgm:cxn modelId="{CD6C1822-F90B-4FBD-AE3F-BB2E804C7B38}" type="presParOf" srcId="{44E0482C-765F-4D08-A058-5C9B5C103A76}" destId="{8CD81B67-2138-4CCB-B496-898EF5A72972}" srcOrd="0" destOrd="0" presId="urn:microsoft.com/office/officeart/2005/8/layout/orgChart1"/>
    <dgm:cxn modelId="{B5121120-D54E-4777-B2C4-9B587825C01C}" type="presParOf" srcId="{44E0482C-765F-4D08-A058-5C9B5C103A76}" destId="{187D3157-2320-4E1A-98D9-AE7A33C79246}" srcOrd="1" destOrd="0" presId="urn:microsoft.com/office/officeart/2005/8/layout/orgChart1"/>
    <dgm:cxn modelId="{147B681A-1BF4-492C-A1F6-46A392D63EAC}" type="presParOf" srcId="{3E761B21-771C-4120-8D3B-7A183BB4616D}" destId="{963F4FE5-3ED3-4E86-A6DC-E2A303485863}" srcOrd="1" destOrd="0" presId="urn:microsoft.com/office/officeart/2005/8/layout/orgChart1"/>
    <dgm:cxn modelId="{2FF5AABA-4CA8-4C2E-8571-DC407F12FA53}" type="presParOf" srcId="{963F4FE5-3ED3-4E86-A6DC-E2A303485863}" destId="{ECA1F8D5-EFAA-4936-9ADA-F1E9CB29B22C}" srcOrd="0" destOrd="0" presId="urn:microsoft.com/office/officeart/2005/8/layout/orgChart1"/>
    <dgm:cxn modelId="{F5809367-4E15-40DD-BED2-F8E41A0BBD0D}" type="presParOf" srcId="{963F4FE5-3ED3-4E86-A6DC-E2A303485863}" destId="{1A7900DE-9051-4B7B-B737-3C542FD12BFC}" srcOrd="1" destOrd="0" presId="urn:microsoft.com/office/officeart/2005/8/layout/orgChart1"/>
    <dgm:cxn modelId="{7FCF3DA5-D485-4F37-A1E0-A7BC2993FC7C}" type="presParOf" srcId="{1A7900DE-9051-4B7B-B737-3C542FD12BFC}" destId="{BA271CC2-C46C-4D52-BE20-A2FF7165F73E}" srcOrd="0" destOrd="0" presId="urn:microsoft.com/office/officeart/2005/8/layout/orgChart1"/>
    <dgm:cxn modelId="{37B1B40B-4914-47F1-AB07-D685EB382457}" type="presParOf" srcId="{BA271CC2-C46C-4D52-BE20-A2FF7165F73E}" destId="{82E6501A-012F-410F-9479-126E5CBA2FC3}" srcOrd="0" destOrd="0" presId="urn:microsoft.com/office/officeart/2005/8/layout/orgChart1"/>
    <dgm:cxn modelId="{395CC547-A2A9-4533-A409-CD11F0DD48E7}" type="presParOf" srcId="{BA271CC2-C46C-4D52-BE20-A2FF7165F73E}" destId="{1883B39C-68D9-416A-BEF8-F0B9D0EDFFEE}" srcOrd="1" destOrd="0" presId="urn:microsoft.com/office/officeart/2005/8/layout/orgChart1"/>
    <dgm:cxn modelId="{1956D24C-C05C-48FB-B750-B4A08E79742A}" type="presParOf" srcId="{1A7900DE-9051-4B7B-B737-3C542FD12BFC}" destId="{659DBDCA-9F9B-4368-8055-CFA2D9EE2B09}" srcOrd="1" destOrd="0" presId="urn:microsoft.com/office/officeart/2005/8/layout/orgChart1"/>
    <dgm:cxn modelId="{20160886-1645-4CB9-B378-6E458D60FABB}" type="presParOf" srcId="{1A7900DE-9051-4B7B-B737-3C542FD12BFC}" destId="{CADDA9F2-B53F-491C-9C04-C62FC85FB111}" srcOrd="2" destOrd="0" presId="urn:microsoft.com/office/officeart/2005/8/layout/orgChart1"/>
    <dgm:cxn modelId="{1DD5A67E-649A-40B0-8112-5E664A1E962E}" type="presParOf" srcId="{963F4FE5-3ED3-4E86-A6DC-E2A303485863}" destId="{9BACB510-CBE2-4927-A72C-73317F480B3E}" srcOrd="2" destOrd="0" presId="urn:microsoft.com/office/officeart/2005/8/layout/orgChart1"/>
    <dgm:cxn modelId="{4CDA9117-A86B-430C-9093-1152CC8BE42E}" type="presParOf" srcId="{963F4FE5-3ED3-4E86-A6DC-E2A303485863}" destId="{878859ED-57A3-4558-8997-548DE66F0C9F}" srcOrd="3" destOrd="0" presId="urn:microsoft.com/office/officeart/2005/8/layout/orgChart1"/>
    <dgm:cxn modelId="{5B00B9AE-1357-4871-B082-082F483C4F1A}" type="presParOf" srcId="{878859ED-57A3-4558-8997-548DE66F0C9F}" destId="{D4D8A941-E5F1-4B63-8AAD-35861F4AF488}" srcOrd="0" destOrd="0" presId="urn:microsoft.com/office/officeart/2005/8/layout/orgChart1"/>
    <dgm:cxn modelId="{D49A2CA3-E8CB-4D75-87A0-9D79FA5B79D5}" type="presParOf" srcId="{D4D8A941-E5F1-4B63-8AAD-35861F4AF488}" destId="{712A0D70-D14D-4156-A008-721E97A06ED4}" srcOrd="0" destOrd="0" presId="urn:microsoft.com/office/officeart/2005/8/layout/orgChart1"/>
    <dgm:cxn modelId="{94349448-643D-4D00-B381-E68579C9DCF8}" type="presParOf" srcId="{D4D8A941-E5F1-4B63-8AAD-35861F4AF488}" destId="{754C3021-88F5-4CBB-A206-CC55346E93F5}" srcOrd="1" destOrd="0" presId="urn:microsoft.com/office/officeart/2005/8/layout/orgChart1"/>
    <dgm:cxn modelId="{55170816-E26A-41F8-A038-AEE5D2AF22A5}" type="presParOf" srcId="{878859ED-57A3-4558-8997-548DE66F0C9F}" destId="{789CF7B8-757A-4696-B6B1-7850D5DB5540}" srcOrd="1" destOrd="0" presId="urn:microsoft.com/office/officeart/2005/8/layout/orgChart1"/>
    <dgm:cxn modelId="{7912B4E7-7791-4C19-94B0-837EBC61701D}" type="presParOf" srcId="{878859ED-57A3-4558-8997-548DE66F0C9F}" destId="{120715A0-CCD3-4F40-AD2C-8D2D12E282FB}" srcOrd="2" destOrd="0" presId="urn:microsoft.com/office/officeart/2005/8/layout/orgChart1"/>
    <dgm:cxn modelId="{F4BE1819-E664-40E1-AC04-A6B6DD9A452F}" type="presParOf" srcId="{963F4FE5-3ED3-4E86-A6DC-E2A303485863}" destId="{BBF56574-5DE9-44B3-BE87-AC97662CBEB1}" srcOrd="4" destOrd="0" presId="urn:microsoft.com/office/officeart/2005/8/layout/orgChart1"/>
    <dgm:cxn modelId="{449BEFC0-1139-4FAC-B246-50DF793ACC94}" type="presParOf" srcId="{963F4FE5-3ED3-4E86-A6DC-E2A303485863}" destId="{CF3679BE-FA3E-48DC-AAA2-EFED764E39BC}" srcOrd="5" destOrd="0" presId="urn:microsoft.com/office/officeart/2005/8/layout/orgChart1"/>
    <dgm:cxn modelId="{82D9CD42-7735-488B-90E0-9B703A5DC115}" type="presParOf" srcId="{CF3679BE-FA3E-48DC-AAA2-EFED764E39BC}" destId="{B8CBB023-FA3C-4CCC-BD4A-736CFE24A96A}" srcOrd="0" destOrd="0" presId="urn:microsoft.com/office/officeart/2005/8/layout/orgChart1"/>
    <dgm:cxn modelId="{BD7B5907-9837-4C1A-8270-DDEAE789D4E9}" type="presParOf" srcId="{B8CBB023-FA3C-4CCC-BD4A-736CFE24A96A}" destId="{F0E687FA-A2B8-4B75-85D7-D90E28A3B035}" srcOrd="0" destOrd="0" presId="urn:microsoft.com/office/officeart/2005/8/layout/orgChart1"/>
    <dgm:cxn modelId="{8D9C2762-74E9-4FEB-A7DB-8E66CD388569}" type="presParOf" srcId="{B8CBB023-FA3C-4CCC-BD4A-736CFE24A96A}" destId="{B6C7C31F-E9B0-43A7-A2C7-7AE193B4A6EF}" srcOrd="1" destOrd="0" presId="urn:microsoft.com/office/officeart/2005/8/layout/orgChart1"/>
    <dgm:cxn modelId="{5F8994D6-2E8B-495D-980C-4CFF06517C16}" type="presParOf" srcId="{CF3679BE-FA3E-48DC-AAA2-EFED764E39BC}" destId="{001A2877-EFB0-4F90-B08C-AEC8F458061C}" srcOrd="1" destOrd="0" presId="urn:microsoft.com/office/officeart/2005/8/layout/orgChart1"/>
    <dgm:cxn modelId="{CA308057-5F1F-4A69-A280-0D64AE0A2528}" type="presParOf" srcId="{CF3679BE-FA3E-48DC-AAA2-EFED764E39BC}" destId="{A98530B1-7F3B-4FD8-8DDA-103537DE0D3F}" srcOrd="2" destOrd="0" presId="urn:microsoft.com/office/officeart/2005/8/layout/orgChart1"/>
    <dgm:cxn modelId="{722B9230-5A1C-49B6-A579-3FD48FF4B8BC}" type="presParOf" srcId="{963F4FE5-3ED3-4E86-A6DC-E2A303485863}" destId="{40ADCD32-2ED1-4F9B-BAD8-54B2D4A9FAFB}" srcOrd="6" destOrd="0" presId="urn:microsoft.com/office/officeart/2005/8/layout/orgChart1"/>
    <dgm:cxn modelId="{FEBD7D36-B39C-471D-92C5-032CF9B46021}" type="presParOf" srcId="{963F4FE5-3ED3-4E86-A6DC-E2A303485863}" destId="{E1EDBE5B-7685-49A2-91E8-B4F4438B6829}" srcOrd="7" destOrd="0" presId="urn:microsoft.com/office/officeart/2005/8/layout/orgChart1"/>
    <dgm:cxn modelId="{C6370F2B-D111-46FF-81D9-AB22F2F1F2C9}" type="presParOf" srcId="{E1EDBE5B-7685-49A2-91E8-B4F4438B6829}" destId="{1A295158-673D-4D4E-80EF-A4929AA2DFB6}" srcOrd="0" destOrd="0" presId="urn:microsoft.com/office/officeart/2005/8/layout/orgChart1"/>
    <dgm:cxn modelId="{F2C7DF4C-6A5F-477A-8504-6052E7E5CA9D}" type="presParOf" srcId="{1A295158-673D-4D4E-80EF-A4929AA2DFB6}" destId="{CF30E570-EA7E-4090-8D74-1771B1A0E6F9}" srcOrd="0" destOrd="0" presId="urn:microsoft.com/office/officeart/2005/8/layout/orgChart1"/>
    <dgm:cxn modelId="{3C753F7E-2F35-4AA1-8460-DA432F39AE1A}" type="presParOf" srcId="{1A295158-673D-4D4E-80EF-A4929AA2DFB6}" destId="{7BA27038-4878-4A7D-B2C4-2F1FBF007353}" srcOrd="1" destOrd="0" presId="urn:microsoft.com/office/officeart/2005/8/layout/orgChart1"/>
    <dgm:cxn modelId="{327E6BBD-8AAA-427C-BA59-2BF18009CD2A}" type="presParOf" srcId="{E1EDBE5B-7685-49A2-91E8-B4F4438B6829}" destId="{E8E49BD9-A855-47E1-8C2D-A1E205B3542D}" srcOrd="1" destOrd="0" presId="urn:microsoft.com/office/officeart/2005/8/layout/orgChart1"/>
    <dgm:cxn modelId="{5012D196-71F6-4FD6-9D8B-B6361D6A7969}" type="presParOf" srcId="{E1EDBE5B-7685-49A2-91E8-B4F4438B6829}" destId="{F88460B5-C7E3-4E41-8212-25858D264C8D}" srcOrd="2" destOrd="0" presId="urn:microsoft.com/office/officeart/2005/8/layout/orgChart1"/>
    <dgm:cxn modelId="{DF24C458-4626-4E1D-9D45-30BCAE38829B}" type="presParOf" srcId="{3E761B21-771C-4120-8D3B-7A183BB4616D}" destId="{C5DAB5B6-B558-4183-AE00-9205970C196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43535E-A64C-4B34-BFC1-2174843D3AC4}">
      <dsp:nvSpPr>
        <dsp:cNvPr id="0" name=""/>
        <dsp:cNvSpPr/>
      </dsp:nvSpPr>
      <dsp:spPr>
        <a:xfrm>
          <a:off x="2743199" y="2063747"/>
          <a:ext cx="260540" cy="290316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03164"/>
              </a:lnTo>
              <a:lnTo>
                <a:pt x="260540" y="2903164"/>
              </a:lnTo>
            </a:path>
          </a:pathLst>
        </a:custGeom>
        <a:noFill/>
        <a:ln w="381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B88DD0-56A9-48F1-8AA3-BA2D5F85DB79}">
      <dsp:nvSpPr>
        <dsp:cNvPr id="0" name=""/>
        <dsp:cNvSpPr/>
      </dsp:nvSpPr>
      <dsp:spPr>
        <a:xfrm>
          <a:off x="2482659" y="2063747"/>
          <a:ext cx="260540" cy="2903164"/>
        </a:xfrm>
        <a:custGeom>
          <a:avLst/>
          <a:gdLst/>
          <a:ahLst/>
          <a:cxnLst/>
          <a:rect l="0" t="0" r="0" b="0"/>
          <a:pathLst>
            <a:path>
              <a:moveTo>
                <a:pt x="260540" y="0"/>
              </a:moveTo>
              <a:lnTo>
                <a:pt x="260540" y="2903164"/>
              </a:lnTo>
              <a:lnTo>
                <a:pt x="0" y="2903164"/>
              </a:lnTo>
            </a:path>
          </a:pathLst>
        </a:custGeom>
        <a:noFill/>
        <a:ln w="381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C33C526-447E-4193-BAB4-14BA4C1250E4}">
      <dsp:nvSpPr>
        <dsp:cNvPr id="0" name=""/>
        <dsp:cNvSpPr/>
      </dsp:nvSpPr>
      <dsp:spPr>
        <a:xfrm>
          <a:off x="2743199" y="2063747"/>
          <a:ext cx="260540" cy="114141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41414"/>
              </a:lnTo>
              <a:lnTo>
                <a:pt x="260540" y="1141414"/>
              </a:lnTo>
            </a:path>
          </a:pathLst>
        </a:custGeom>
        <a:noFill/>
        <a:ln w="381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020E187-C2F6-452E-8AE3-B3EA626F0014}">
      <dsp:nvSpPr>
        <dsp:cNvPr id="0" name=""/>
        <dsp:cNvSpPr/>
      </dsp:nvSpPr>
      <dsp:spPr>
        <a:xfrm>
          <a:off x="2482659" y="2063747"/>
          <a:ext cx="260540" cy="1141414"/>
        </a:xfrm>
        <a:custGeom>
          <a:avLst/>
          <a:gdLst/>
          <a:ahLst/>
          <a:cxnLst/>
          <a:rect l="0" t="0" r="0" b="0"/>
          <a:pathLst>
            <a:path>
              <a:moveTo>
                <a:pt x="260540" y="0"/>
              </a:moveTo>
              <a:lnTo>
                <a:pt x="260540" y="1141414"/>
              </a:lnTo>
              <a:lnTo>
                <a:pt x="0" y="1141414"/>
              </a:lnTo>
            </a:path>
          </a:pathLst>
        </a:custGeom>
        <a:noFill/>
        <a:ln w="381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D4B565-E216-4FC7-A709-A3998C34E886}">
      <dsp:nvSpPr>
        <dsp:cNvPr id="0" name=""/>
        <dsp:cNvSpPr/>
      </dsp:nvSpPr>
      <dsp:spPr>
        <a:xfrm>
          <a:off x="1502531" y="823079"/>
          <a:ext cx="2481336" cy="124066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marR="0" lvl="0" indent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b="1" i="1" kern="1200" baseline="0">
              <a:solidFill>
                <a:schemeClr val="bg1"/>
              </a:solidFill>
              <a:latin typeface="Calibri"/>
            </a:rPr>
            <a:t>1. Наиболее высокий риск заражения</a:t>
          </a:r>
        </a:p>
      </dsp:txBody>
      <dsp:txXfrm>
        <a:off x="1502531" y="823079"/>
        <a:ext cx="2481336" cy="1240668"/>
      </dsp:txXfrm>
    </dsp:sp>
    <dsp:sp modelId="{641F1FF3-D8F4-4EBD-9DCC-79452CEDE237}">
      <dsp:nvSpPr>
        <dsp:cNvPr id="0" name=""/>
        <dsp:cNvSpPr/>
      </dsp:nvSpPr>
      <dsp:spPr>
        <a:xfrm>
          <a:off x="1322" y="2584828"/>
          <a:ext cx="2481336" cy="124066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marR="0" lvl="0" indent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b="1" kern="1200" baseline="0" dirty="0">
              <a:solidFill>
                <a:schemeClr val="bg1"/>
              </a:solidFill>
              <a:latin typeface="Calibri"/>
            </a:rPr>
            <a:t>Беспорядочные, случайные сексуальные контакты</a:t>
          </a:r>
          <a:endParaRPr lang="ru-RU" sz="1900" b="1" kern="1200" baseline="0" dirty="0">
            <a:solidFill>
              <a:schemeClr val="bg1"/>
            </a:solidFill>
            <a:latin typeface="Times New Roman"/>
          </a:endParaRPr>
        </a:p>
        <a:p>
          <a:pPr marL="0" marR="0" lvl="0" indent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b="1" kern="1200" baseline="0">
              <a:solidFill>
                <a:schemeClr val="bg1"/>
              </a:solidFill>
              <a:latin typeface="Calibri"/>
            </a:rPr>
            <a:t> </a:t>
          </a:r>
          <a:endParaRPr lang="ru-RU" sz="1900" kern="1200" dirty="0">
            <a:solidFill>
              <a:schemeClr val="bg1"/>
            </a:solidFill>
          </a:endParaRPr>
        </a:p>
      </dsp:txBody>
      <dsp:txXfrm>
        <a:off x="1322" y="2584828"/>
        <a:ext cx="2481336" cy="1240668"/>
      </dsp:txXfrm>
    </dsp:sp>
    <dsp:sp modelId="{163A8CB5-0EE2-437E-B81F-860B0F6F7EA5}">
      <dsp:nvSpPr>
        <dsp:cNvPr id="0" name=""/>
        <dsp:cNvSpPr/>
      </dsp:nvSpPr>
      <dsp:spPr>
        <a:xfrm>
          <a:off x="3003740" y="2584828"/>
          <a:ext cx="2481336" cy="124066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marR="0" lvl="0" indent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b="1" kern="1200" baseline="0">
              <a:solidFill>
                <a:schemeClr val="bg1"/>
              </a:solidFill>
              <a:latin typeface="Calibri"/>
            </a:rPr>
            <a:t>Занятия коммерческим сексом</a:t>
          </a:r>
          <a:endParaRPr lang="ru-RU" sz="1900" kern="1200">
            <a:solidFill>
              <a:schemeClr val="bg1"/>
            </a:solidFill>
          </a:endParaRPr>
        </a:p>
      </dsp:txBody>
      <dsp:txXfrm>
        <a:off x="3003740" y="2584828"/>
        <a:ext cx="2481336" cy="1240668"/>
      </dsp:txXfrm>
    </dsp:sp>
    <dsp:sp modelId="{9DB14C1A-D875-4FBF-A21B-75D7A39E91A7}">
      <dsp:nvSpPr>
        <dsp:cNvPr id="0" name=""/>
        <dsp:cNvSpPr/>
      </dsp:nvSpPr>
      <dsp:spPr>
        <a:xfrm>
          <a:off x="1322" y="4346577"/>
          <a:ext cx="2481336" cy="124066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marR="0" lvl="0" indent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b="1" kern="1200" baseline="0">
              <a:solidFill>
                <a:schemeClr val="bg1"/>
              </a:solidFill>
              <a:latin typeface="Calibri"/>
            </a:rPr>
            <a:t>Сексуальные контакты с проститутками</a:t>
          </a:r>
          <a:endParaRPr lang="ru-RU" sz="1900" kern="1200">
            <a:solidFill>
              <a:schemeClr val="bg1"/>
            </a:solidFill>
          </a:endParaRPr>
        </a:p>
      </dsp:txBody>
      <dsp:txXfrm>
        <a:off x="1322" y="4346577"/>
        <a:ext cx="2481336" cy="1240668"/>
      </dsp:txXfrm>
    </dsp:sp>
    <dsp:sp modelId="{773CB40F-AC32-4962-BF66-578409D215EA}">
      <dsp:nvSpPr>
        <dsp:cNvPr id="0" name=""/>
        <dsp:cNvSpPr/>
      </dsp:nvSpPr>
      <dsp:spPr>
        <a:xfrm>
          <a:off x="3003740" y="4346577"/>
          <a:ext cx="2481336" cy="124066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marR="0" lvl="0" indent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b="1" kern="1200" baseline="0">
              <a:solidFill>
                <a:schemeClr val="bg1"/>
              </a:solidFill>
              <a:latin typeface="Calibri"/>
            </a:rPr>
            <a:t>Употребление инъекционных наркотиков</a:t>
          </a:r>
          <a:endParaRPr lang="ru-RU" sz="1900" kern="1200">
            <a:solidFill>
              <a:schemeClr val="bg1"/>
            </a:solidFill>
          </a:endParaRPr>
        </a:p>
      </dsp:txBody>
      <dsp:txXfrm>
        <a:off x="3003740" y="4346577"/>
        <a:ext cx="2481336" cy="124066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26C15E-4079-48B0-B457-9A96CC1491B3}">
      <dsp:nvSpPr>
        <dsp:cNvPr id="0" name=""/>
        <dsp:cNvSpPr/>
      </dsp:nvSpPr>
      <dsp:spPr>
        <a:xfrm>
          <a:off x="3996443" y="1594944"/>
          <a:ext cx="334492" cy="37272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727201"/>
              </a:lnTo>
              <a:lnTo>
                <a:pt x="334492" y="3727201"/>
              </a:lnTo>
            </a:path>
          </a:pathLst>
        </a:custGeom>
        <a:noFill/>
        <a:ln w="381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97BBC5D-0FE5-418F-BCE0-25A15FAA552A}">
      <dsp:nvSpPr>
        <dsp:cNvPr id="0" name=""/>
        <dsp:cNvSpPr/>
      </dsp:nvSpPr>
      <dsp:spPr>
        <a:xfrm>
          <a:off x="3661951" y="1594944"/>
          <a:ext cx="334492" cy="3727201"/>
        </a:xfrm>
        <a:custGeom>
          <a:avLst/>
          <a:gdLst/>
          <a:ahLst/>
          <a:cxnLst/>
          <a:rect l="0" t="0" r="0" b="0"/>
          <a:pathLst>
            <a:path>
              <a:moveTo>
                <a:pt x="334492" y="0"/>
              </a:moveTo>
              <a:lnTo>
                <a:pt x="334492" y="3727201"/>
              </a:lnTo>
              <a:lnTo>
                <a:pt x="0" y="3727201"/>
              </a:lnTo>
            </a:path>
          </a:pathLst>
        </a:custGeom>
        <a:noFill/>
        <a:ln w="381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CDFFB37-D347-43DE-B4E9-23AB7ABBBBD0}">
      <dsp:nvSpPr>
        <dsp:cNvPr id="0" name=""/>
        <dsp:cNvSpPr/>
      </dsp:nvSpPr>
      <dsp:spPr>
        <a:xfrm>
          <a:off x="3996443" y="1594944"/>
          <a:ext cx="334492" cy="146539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65395"/>
              </a:lnTo>
              <a:lnTo>
                <a:pt x="334492" y="1465395"/>
              </a:lnTo>
            </a:path>
          </a:pathLst>
        </a:custGeom>
        <a:noFill/>
        <a:ln w="381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E6CF3B2-F1DB-4170-A9F0-AF908686AB01}">
      <dsp:nvSpPr>
        <dsp:cNvPr id="0" name=""/>
        <dsp:cNvSpPr/>
      </dsp:nvSpPr>
      <dsp:spPr>
        <a:xfrm>
          <a:off x="3661951" y="1594944"/>
          <a:ext cx="334492" cy="1465395"/>
        </a:xfrm>
        <a:custGeom>
          <a:avLst/>
          <a:gdLst/>
          <a:ahLst/>
          <a:cxnLst/>
          <a:rect l="0" t="0" r="0" b="0"/>
          <a:pathLst>
            <a:path>
              <a:moveTo>
                <a:pt x="334492" y="0"/>
              </a:moveTo>
              <a:lnTo>
                <a:pt x="334492" y="1465395"/>
              </a:lnTo>
              <a:lnTo>
                <a:pt x="0" y="1465395"/>
              </a:lnTo>
            </a:path>
          </a:pathLst>
        </a:custGeom>
        <a:noFill/>
        <a:ln w="381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C34AF5E-163C-42D5-ABE3-0F3ED3246557}">
      <dsp:nvSpPr>
        <dsp:cNvPr id="0" name=""/>
        <dsp:cNvSpPr/>
      </dsp:nvSpPr>
      <dsp:spPr>
        <a:xfrm>
          <a:off x="2403622" y="2123"/>
          <a:ext cx="3185642" cy="159282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marR="0" lvl="0" indent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b="1" i="1" kern="1200" baseline="0">
              <a:solidFill>
                <a:schemeClr val="bg1"/>
              </a:solidFill>
              <a:latin typeface="Calibri"/>
            </a:rPr>
            <a:t>2. Высокий риск заражения</a:t>
          </a:r>
        </a:p>
      </dsp:txBody>
      <dsp:txXfrm>
        <a:off x="2403622" y="2123"/>
        <a:ext cx="3185642" cy="1592821"/>
      </dsp:txXfrm>
    </dsp:sp>
    <dsp:sp modelId="{100292A3-1DE1-4B1B-BBA5-37101C42D608}">
      <dsp:nvSpPr>
        <dsp:cNvPr id="0" name=""/>
        <dsp:cNvSpPr/>
      </dsp:nvSpPr>
      <dsp:spPr>
        <a:xfrm>
          <a:off x="476309" y="2263929"/>
          <a:ext cx="3185642" cy="159282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marR="0" lvl="0" indent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b="1" kern="1200" baseline="0">
              <a:solidFill>
                <a:schemeClr val="bg1"/>
              </a:solidFill>
              <a:latin typeface="Calibri"/>
            </a:rPr>
            <a:t>Неиспользование средств  профилактики  ИППП</a:t>
          </a:r>
          <a:endParaRPr lang="ru-RU" sz="2200" b="1" kern="1200" baseline="0">
            <a:solidFill>
              <a:schemeClr val="bg1"/>
            </a:solidFill>
            <a:latin typeface="Times New Roman"/>
          </a:endParaRPr>
        </a:p>
        <a:p>
          <a:pPr marL="0" marR="0" lvl="0" indent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200" b="1" kern="1200" baseline="0">
            <a:solidFill>
              <a:schemeClr val="bg1"/>
            </a:solidFill>
            <a:latin typeface="Times New Roman"/>
          </a:endParaRPr>
        </a:p>
        <a:p>
          <a:pPr marL="0" marR="0" lvl="0" indent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b="1" kern="1200" baseline="0">
              <a:solidFill>
                <a:schemeClr val="bg1"/>
              </a:solidFill>
              <a:latin typeface="Calibri"/>
            </a:rPr>
            <a:t> </a:t>
          </a:r>
          <a:endParaRPr lang="ru-RU" sz="2200" kern="1200">
            <a:solidFill>
              <a:schemeClr val="bg1"/>
            </a:solidFill>
          </a:endParaRPr>
        </a:p>
      </dsp:txBody>
      <dsp:txXfrm>
        <a:off x="476309" y="2263929"/>
        <a:ext cx="3185642" cy="1592821"/>
      </dsp:txXfrm>
    </dsp:sp>
    <dsp:sp modelId="{1F05BC26-B659-4FF8-9C58-A52908772BE0}">
      <dsp:nvSpPr>
        <dsp:cNvPr id="0" name=""/>
        <dsp:cNvSpPr/>
      </dsp:nvSpPr>
      <dsp:spPr>
        <a:xfrm>
          <a:off x="4330936" y="2263929"/>
          <a:ext cx="3185642" cy="159282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marR="0" lvl="0" indent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b="1" kern="1200" baseline="0">
              <a:solidFill>
                <a:schemeClr val="bg1"/>
              </a:solidFill>
              <a:latin typeface="Calibri"/>
            </a:rPr>
            <a:t>Жертвы сексуального насилия</a:t>
          </a:r>
          <a:endParaRPr lang="ru-RU" sz="2200" b="1" kern="1200" baseline="0">
            <a:solidFill>
              <a:schemeClr val="bg1"/>
            </a:solidFill>
            <a:latin typeface="Times New Roman"/>
          </a:endParaRPr>
        </a:p>
      </dsp:txBody>
      <dsp:txXfrm>
        <a:off x="4330936" y="2263929"/>
        <a:ext cx="3185642" cy="1592821"/>
      </dsp:txXfrm>
    </dsp:sp>
    <dsp:sp modelId="{3447D8F7-170A-457C-8360-4BF6B14064FD}">
      <dsp:nvSpPr>
        <dsp:cNvPr id="0" name=""/>
        <dsp:cNvSpPr/>
      </dsp:nvSpPr>
      <dsp:spPr>
        <a:xfrm>
          <a:off x="476309" y="4525735"/>
          <a:ext cx="3185642" cy="159282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marR="0" lvl="0" indent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b="1" kern="1200" baseline="0">
              <a:solidFill>
                <a:schemeClr val="bg1"/>
              </a:solidFill>
              <a:latin typeface="Calibri"/>
            </a:rPr>
            <a:t>Сексуальные контакты с лицами,</a:t>
          </a:r>
        </a:p>
        <a:p>
          <a:pPr marL="0" marR="0" lvl="0" indent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b="1" kern="1200" baseline="0">
              <a:solidFill>
                <a:schemeClr val="bg1"/>
              </a:solidFill>
              <a:latin typeface="Calibri"/>
            </a:rPr>
            <a:t>из маргинальных групп</a:t>
          </a:r>
          <a:endParaRPr lang="ru-RU" sz="2200" kern="1200">
            <a:solidFill>
              <a:schemeClr val="bg1"/>
            </a:solidFill>
          </a:endParaRPr>
        </a:p>
      </dsp:txBody>
      <dsp:txXfrm>
        <a:off x="476309" y="4525735"/>
        <a:ext cx="3185642" cy="1592821"/>
      </dsp:txXfrm>
    </dsp:sp>
    <dsp:sp modelId="{39242A53-039D-417A-B358-A27DA3898B31}">
      <dsp:nvSpPr>
        <dsp:cNvPr id="0" name=""/>
        <dsp:cNvSpPr/>
      </dsp:nvSpPr>
      <dsp:spPr>
        <a:xfrm>
          <a:off x="4330936" y="4525735"/>
          <a:ext cx="3185642" cy="159282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marR="0" lvl="0" indent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b="1" kern="1200" baseline="0">
              <a:solidFill>
                <a:schemeClr val="bg1"/>
              </a:solidFill>
              <a:latin typeface="Calibri"/>
            </a:rPr>
            <a:t>Анальные контакты (риск выше в 10 раз, чем при вагинальных)</a:t>
          </a:r>
          <a:endParaRPr lang="ru-RU" sz="2200" kern="1200">
            <a:solidFill>
              <a:schemeClr val="bg1"/>
            </a:solidFill>
          </a:endParaRPr>
        </a:p>
      </dsp:txBody>
      <dsp:txXfrm>
        <a:off x="4330936" y="4525735"/>
        <a:ext cx="3185642" cy="159282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ADCD32-2ED1-4F9B-BAD8-54B2D4A9FAFB}">
      <dsp:nvSpPr>
        <dsp:cNvPr id="0" name=""/>
        <dsp:cNvSpPr/>
      </dsp:nvSpPr>
      <dsp:spPr>
        <a:xfrm>
          <a:off x="4032448" y="1557285"/>
          <a:ext cx="326651" cy="36398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39835"/>
              </a:lnTo>
              <a:lnTo>
                <a:pt x="326651" y="3639835"/>
              </a:lnTo>
            </a:path>
          </a:pathLst>
        </a:custGeom>
        <a:noFill/>
        <a:ln w="381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BF56574-5DE9-44B3-BE87-AC97662CBEB1}">
      <dsp:nvSpPr>
        <dsp:cNvPr id="0" name=""/>
        <dsp:cNvSpPr/>
      </dsp:nvSpPr>
      <dsp:spPr>
        <a:xfrm>
          <a:off x="3705796" y="1557285"/>
          <a:ext cx="326651" cy="3639835"/>
        </a:xfrm>
        <a:custGeom>
          <a:avLst/>
          <a:gdLst/>
          <a:ahLst/>
          <a:cxnLst/>
          <a:rect l="0" t="0" r="0" b="0"/>
          <a:pathLst>
            <a:path>
              <a:moveTo>
                <a:pt x="326651" y="0"/>
              </a:moveTo>
              <a:lnTo>
                <a:pt x="326651" y="3639835"/>
              </a:lnTo>
              <a:lnTo>
                <a:pt x="0" y="3639835"/>
              </a:lnTo>
            </a:path>
          </a:pathLst>
        </a:custGeom>
        <a:noFill/>
        <a:ln w="381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ACB510-CBE2-4927-A72C-73317F480B3E}">
      <dsp:nvSpPr>
        <dsp:cNvPr id="0" name=""/>
        <dsp:cNvSpPr/>
      </dsp:nvSpPr>
      <dsp:spPr>
        <a:xfrm>
          <a:off x="4032448" y="1557285"/>
          <a:ext cx="326651" cy="143104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31046"/>
              </a:lnTo>
              <a:lnTo>
                <a:pt x="326651" y="1431046"/>
              </a:lnTo>
            </a:path>
          </a:pathLst>
        </a:custGeom>
        <a:noFill/>
        <a:ln w="381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CA1F8D5-EFAA-4936-9ADA-F1E9CB29B22C}">
      <dsp:nvSpPr>
        <dsp:cNvPr id="0" name=""/>
        <dsp:cNvSpPr/>
      </dsp:nvSpPr>
      <dsp:spPr>
        <a:xfrm>
          <a:off x="3705796" y="1557285"/>
          <a:ext cx="326651" cy="1431046"/>
        </a:xfrm>
        <a:custGeom>
          <a:avLst/>
          <a:gdLst/>
          <a:ahLst/>
          <a:cxnLst/>
          <a:rect l="0" t="0" r="0" b="0"/>
          <a:pathLst>
            <a:path>
              <a:moveTo>
                <a:pt x="326651" y="0"/>
              </a:moveTo>
              <a:lnTo>
                <a:pt x="326651" y="1431046"/>
              </a:lnTo>
              <a:lnTo>
                <a:pt x="0" y="1431046"/>
              </a:lnTo>
            </a:path>
          </a:pathLst>
        </a:custGeom>
        <a:noFill/>
        <a:ln w="381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CD81B67-2138-4CCB-B496-898EF5A72972}">
      <dsp:nvSpPr>
        <dsp:cNvPr id="0" name=""/>
        <dsp:cNvSpPr/>
      </dsp:nvSpPr>
      <dsp:spPr>
        <a:xfrm>
          <a:off x="2476962" y="1800"/>
          <a:ext cx="3110970" cy="155548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marR="0" lvl="0" indent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300" b="1" i="1" kern="1200" baseline="0">
              <a:solidFill>
                <a:schemeClr val="bg1"/>
              </a:solidFill>
              <a:latin typeface="Calibri"/>
            </a:rPr>
            <a:t>3. Средний риск заражения</a:t>
          </a:r>
        </a:p>
      </dsp:txBody>
      <dsp:txXfrm>
        <a:off x="2476962" y="1800"/>
        <a:ext cx="3110970" cy="1555485"/>
      </dsp:txXfrm>
    </dsp:sp>
    <dsp:sp modelId="{82E6501A-012F-410F-9479-126E5CBA2FC3}">
      <dsp:nvSpPr>
        <dsp:cNvPr id="0" name=""/>
        <dsp:cNvSpPr/>
      </dsp:nvSpPr>
      <dsp:spPr>
        <a:xfrm>
          <a:off x="594825" y="2210589"/>
          <a:ext cx="3110970" cy="155548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marR="0" lvl="0" indent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300" b="1" kern="1200" baseline="0">
              <a:solidFill>
                <a:schemeClr val="bg1"/>
              </a:solidFill>
              <a:latin typeface="Calibri"/>
            </a:rPr>
            <a:t>Низкий уровень знаний</a:t>
          </a:r>
        </a:p>
        <a:p>
          <a:pPr marL="0" marR="0" lvl="0" indent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300" b="1" kern="1200" baseline="0">
              <a:solidFill>
                <a:schemeClr val="bg1"/>
              </a:solidFill>
              <a:latin typeface="Calibri"/>
            </a:rPr>
            <a:t>по проблеме ИППП</a:t>
          </a:r>
          <a:endParaRPr lang="ru-RU" sz="2300" b="1" kern="1200" baseline="0">
            <a:solidFill>
              <a:schemeClr val="bg1"/>
            </a:solidFill>
            <a:latin typeface="Times New Roman"/>
          </a:endParaRPr>
        </a:p>
        <a:p>
          <a:pPr marL="0" marR="0" lvl="0" indent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300" b="1" kern="1200" baseline="0">
              <a:solidFill>
                <a:schemeClr val="bg1"/>
              </a:solidFill>
              <a:latin typeface="Calibri"/>
            </a:rPr>
            <a:t> </a:t>
          </a:r>
          <a:endParaRPr lang="ru-RU" sz="2300" kern="1200">
            <a:solidFill>
              <a:schemeClr val="bg1"/>
            </a:solidFill>
          </a:endParaRPr>
        </a:p>
      </dsp:txBody>
      <dsp:txXfrm>
        <a:off x="594825" y="2210589"/>
        <a:ext cx="3110970" cy="1555485"/>
      </dsp:txXfrm>
    </dsp:sp>
    <dsp:sp modelId="{712A0D70-D14D-4156-A008-721E97A06ED4}">
      <dsp:nvSpPr>
        <dsp:cNvPr id="0" name=""/>
        <dsp:cNvSpPr/>
      </dsp:nvSpPr>
      <dsp:spPr>
        <a:xfrm>
          <a:off x="4359099" y="2210589"/>
          <a:ext cx="3110970" cy="155548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marR="0" lvl="0" indent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300" b="1" kern="1200" baseline="0">
              <a:solidFill>
                <a:schemeClr val="bg1"/>
              </a:solidFill>
              <a:latin typeface="Calibri"/>
            </a:rPr>
            <a:t>Начало половой жизни</a:t>
          </a:r>
        </a:p>
        <a:p>
          <a:pPr marL="0" marR="0" lvl="0" indent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300" b="1" kern="1200" baseline="0">
              <a:solidFill>
                <a:schemeClr val="bg1"/>
              </a:solidFill>
              <a:latin typeface="Calibri"/>
            </a:rPr>
            <a:t>в раннем возрасте</a:t>
          </a:r>
          <a:endParaRPr lang="ru-RU" sz="2300" b="1" kern="1200" baseline="0">
            <a:solidFill>
              <a:schemeClr val="bg1"/>
            </a:solidFill>
            <a:latin typeface="Times New Roman"/>
          </a:endParaRPr>
        </a:p>
      </dsp:txBody>
      <dsp:txXfrm>
        <a:off x="4359099" y="2210589"/>
        <a:ext cx="3110970" cy="1555485"/>
      </dsp:txXfrm>
    </dsp:sp>
    <dsp:sp modelId="{F0E687FA-A2B8-4B75-85D7-D90E28A3B035}">
      <dsp:nvSpPr>
        <dsp:cNvPr id="0" name=""/>
        <dsp:cNvSpPr/>
      </dsp:nvSpPr>
      <dsp:spPr>
        <a:xfrm>
          <a:off x="594825" y="4419378"/>
          <a:ext cx="3110970" cy="155548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marR="0" lvl="0" indent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300" b="1" kern="1200" baseline="0">
              <a:solidFill>
                <a:schemeClr val="bg1"/>
              </a:solidFill>
              <a:latin typeface="Calibri"/>
            </a:rPr>
            <a:t>Употребление алкоголя (в 2-3 раза повышает проницаемость слизистых)</a:t>
          </a:r>
          <a:endParaRPr lang="ru-RU" sz="2300" kern="1200">
            <a:solidFill>
              <a:schemeClr val="bg1"/>
            </a:solidFill>
          </a:endParaRPr>
        </a:p>
      </dsp:txBody>
      <dsp:txXfrm>
        <a:off x="594825" y="4419378"/>
        <a:ext cx="3110970" cy="1555485"/>
      </dsp:txXfrm>
    </dsp:sp>
    <dsp:sp modelId="{CF30E570-EA7E-4090-8D74-1771B1A0E6F9}">
      <dsp:nvSpPr>
        <dsp:cNvPr id="0" name=""/>
        <dsp:cNvSpPr/>
      </dsp:nvSpPr>
      <dsp:spPr>
        <a:xfrm>
          <a:off x="4359099" y="4419378"/>
          <a:ext cx="3110970" cy="155548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marR="0" lvl="0" indent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300" b="1" kern="1200" baseline="0">
              <a:solidFill>
                <a:schemeClr val="bg1"/>
              </a:solidFill>
              <a:latin typeface="Calibri"/>
            </a:rPr>
            <a:t>Вагинальные сексуальные контакты</a:t>
          </a:r>
          <a:endParaRPr lang="ru-RU" sz="2300" kern="1200">
            <a:solidFill>
              <a:schemeClr val="bg1"/>
            </a:solidFill>
          </a:endParaRPr>
        </a:p>
      </dsp:txBody>
      <dsp:txXfrm>
        <a:off x="4359099" y="4419378"/>
        <a:ext cx="3110970" cy="155548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E7B1091B-0A4D-4C70-A333-D92C6F43F6A4}" type="datetimeFigureOut">
              <a:rPr lang="ru-RU"/>
              <a:pPr>
                <a:defRPr/>
              </a:pPr>
              <a:t>15.02.2024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3FC090DF-1DA0-44BC-B1C5-CBC7FD97EE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99ED253-0AAF-4BE2-83CE-335DE1CF7BF5}" type="slidenum">
              <a:rPr lang="ru-RU"/>
              <a:pPr/>
              <a:t>2</a:t>
            </a:fld>
            <a:endParaRPr lang="ru-RU"/>
          </a:p>
        </p:txBody>
      </p:sp>
      <p:sp>
        <p:nvSpPr>
          <p:cNvPr id="333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3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126B2B7-1642-4B45-9CB4-7BEBE8B131F9}" type="slidenum">
              <a:rPr lang="ru-RU"/>
              <a:pPr/>
              <a:t>13</a:t>
            </a:fld>
            <a:endParaRPr lang="ru-RU"/>
          </a:p>
        </p:txBody>
      </p:sp>
      <p:sp>
        <p:nvSpPr>
          <p:cNvPr id="350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0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5DE47A8-B853-4DE9-9418-8DFD7D8ED28F}" type="slidenum">
              <a:rPr lang="ru-RU"/>
              <a:pPr/>
              <a:t>14</a:t>
            </a:fld>
            <a:endParaRPr lang="ru-RU"/>
          </a:p>
        </p:txBody>
      </p:sp>
      <p:sp>
        <p:nvSpPr>
          <p:cNvPr id="351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1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05D3807-15F5-433D-92A0-33784F3F467B}" type="slidenum">
              <a:rPr lang="ru-RU"/>
              <a:pPr/>
              <a:t>15</a:t>
            </a:fld>
            <a:endParaRPr lang="ru-RU"/>
          </a:p>
        </p:txBody>
      </p:sp>
      <p:sp>
        <p:nvSpPr>
          <p:cNvPr id="352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2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1696F2B-2E2A-4D49-8D64-73B12A2F31FD}" type="slidenum">
              <a:rPr lang="ru-RU"/>
              <a:pPr/>
              <a:t>16</a:t>
            </a:fld>
            <a:endParaRPr lang="ru-RU"/>
          </a:p>
        </p:txBody>
      </p:sp>
      <p:sp>
        <p:nvSpPr>
          <p:cNvPr id="353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3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3396554-0292-487E-8EE6-8D03C417536F}" type="slidenum">
              <a:rPr lang="ru-RU"/>
              <a:pPr/>
              <a:t>17</a:t>
            </a:fld>
            <a:endParaRPr lang="ru-RU"/>
          </a:p>
        </p:txBody>
      </p:sp>
      <p:sp>
        <p:nvSpPr>
          <p:cNvPr id="354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4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354AF49-DEFF-4E09-95AF-DDB67BA42823}" type="slidenum">
              <a:rPr lang="ru-RU"/>
              <a:pPr/>
              <a:t>18</a:t>
            </a:fld>
            <a:endParaRPr lang="ru-RU"/>
          </a:p>
        </p:txBody>
      </p:sp>
      <p:sp>
        <p:nvSpPr>
          <p:cNvPr id="355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5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D8DBBA9-2F8D-4CCF-A28F-438DB6EB53E0}" type="slidenum">
              <a:rPr lang="ru-RU"/>
              <a:pPr/>
              <a:t>19</a:t>
            </a:fld>
            <a:endParaRPr lang="ru-RU"/>
          </a:p>
        </p:txBody>
      </p:sp>
      <p:sp>
        <p:nvSpPr>
          <p:cNvPr id="358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31916E7-7A34-4E00-BD48-CD0065BFFAA0}" type="slidenum">
              <a:rPr lang="ru-RU"/>
              <a:pPr/>
              <a:t>20</a:t>
            </a:fld>
            <a:endParaRPr lang="ru-RU"/>
          </a:p>
        </p:txBody>
      </p:sp>
      <p:sp>
        <p:nvSpPr>
          <p:cNvPr id="359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9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6D7C108-53AA-4264-94DE-6CD1F6627D48}" type="slidenum">
              <a:rPr lang="ru-RU"/>
              <a:pPr/>
              <a:t>21</a:t>
            </a:fld>
            <a:endParaRPr lang="ru-RU"/>
          </a:p>
        </p:txBody>
      </p:sp>
      <p:sp>
        <p:nvSpPr>
          <p:cNvPr id="360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0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B77F06B-1D48-4CA0-8ED8-F426976376EC}" type="slidenum">
              <a:rPr lang="ru-RU"/>
              <a:pPr/>
              <a:t>22</a:t>
            </a:fld>
            <a:endParaRPr lang="ru-RU"/>
          </a:p>
        </p:txBody>
      </p:sp>
      <p:sp>
        <p:nvSpPr>
          <p:cNvPr id="361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1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A90E79E-B9E4-4F35-B076-A6434D969A0E}" type="slidenum">
              <a:rPr lang="ru-RU"/>
              <a:pPr/>
              <a:t>3</a:t>
            </a:fld>
            <a:endParaRPr lang="ru-RU"/>
          </a:p>
        </p:txBody>
      </p:sp>
      <p:sp>
        <p:nvSpPr>
          <p:cNvPr id="334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4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E52B717-9494-4281-B7DE-DFC0C41A8AFE}" type="slidenum">
              <a:rPr lang="ru-RU"/>
              <a:pPr/>
              <a:t>69</a:t>
            </a:fld>
            <a:endParaRPr lang="ru-RU"/>
          </a:p>
        </p:txBody>
      </p:sp>
      <p:sp>
        <p:nvSpPr>
          <p:cNvPr id="368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94559D3-284E-4656-9EEB-43098311A5A6}" type="slidenum">
              <a:rPr lang="ru-RU"/>
              <a:pPr/>
              <a:t>4</a:t>
            </a:fld>
            <a:endParaRPr lang="ru-RU"/>
          </a:p>
        </p:txBody>
      </p:sp>
      <p:sp>
        <p:nvSpPr>
          <p:cNvPr id="335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5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EE86F5C-92A3-49E1-BCC1-460F7F8F9109}" type="slidenum">
              <a:rPr lang="ru-RU" smtClean="0"/>
              <a:pPr/>
              <a:t>6</a:t>
            </a:fld>
            <a:endParaRPr lang="ru-RU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AA5D566-BF00-443B-941B-9986781795EF}" type="slidenum">
              <a:rPr lang="ru-RU" smtClean="0"/>
              <a:pPr/>
              <a:t>7</a:t>
            </a:fld>
            <a:endParaRPr lang="ru-RU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C512036-2016-416F-BD2C-A8E4F7C0DCE5}" type="slidenum">
              <a:rPr lang="ru-RU" smtClean="0"/>
              <a:pPr/>
              <a:t>8</a:t>
            </a:fld>
            <a:endParaRPr lang="ru-RU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5919467-BB08-4BB4-AA1D-9EE172149489}" type="slidenum">
              <a:rPr lang="ru-RU" smtClean="0"/>
              <a:pPr/>
              <a:t>9</a:t>
            </a:fld>
            <a:endParaRPr lang="ru-RU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2CA81FE-CB0E-4901-9DEF-3895D83951BE}" type="slidenum">
              <a:rPr lang="ru-RU" smtClean="0"/>
              <a:pPr/>
              <a:t>11</a:t>
            </a:fld>
            <a:endParaRPr lang="ru-RU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B01F514-7A08-4425-B95E-14F6D113988E}" type="slidenum">
              <a:rPr lang="ru-RU" smtClean="0"/>
              <a:pPr/>
              <a:t>12</a:t>
            </a:fld>
            <a:endParaRPr lang="ru-RU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>
            <a:off x="146367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>
            <a:off x="470852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Овал 5"/>
          <p:cNvSpPr/>
          <p:nvPr/>
        </p:nvSpPr>
        <p:spPr>
          <a:xfrm>
            <a:off x="4540250" y="3525838"/>
            <a:ext cx="46038" cy="46037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7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5B5677-D9CE-42E6-B422-2BAB3879ED39}" type="datetimeFigureOut">
              <a:rPr lang="ru-RU"/>
              <a:pPr>
                <a:defRPr/>
              </a:pPr>
              <a:t>15.02.2024</a:t>
            </a:fld>
            <a:endParaRPr lang="ru-RU"/>
          </a:p>
        </p:txBody>
      </p:sp>
      <p:sp>
        <p:nvSpPr>
          <p:cNvPr id="8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B51C27-ED03-4C9D-98D9-0825AB4743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E39989-EB9E-45C0-BD57-1E42EE3AA5E0}" type="datetimeFigureOut">
              <a:rPr lang="ru-RU"/>
              <a:pPr>
                <a:defRPr/>
              </a:pPr>
              <a:t>15.02.2024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ADFECB-61B3-4C44-B44C-3D17D642E1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7041C9-9C73-4C51-B63F-834F7ADC0215}" type="datetimeFigureOut">
              <a:rPr lang="ru-RU"/>
              <a:pPr>
                <a:defRPr/>
              </a:pPr>
              <a:t>15.02.2024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1F4445-90AF-4CD7-B943-598ADCABA6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B4B55A-21B4-454A-A3AC-04D6704D62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>
  <p:cSld name="Заголовок, два объект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9B53C9-ABDF-40D5-82D9-7978C63CED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C36ABE92-5A8D-4005-9F33-20F04503577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27FC594E-D656-4FCF-AFB9-BC06E54CB9A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C365AB-702E-4793-A766-41D694C0953F}" type="datetimeFigureOut">
              <a:rPr lang="ru-RU"/>
              <a:pPr>
                <a:defRPr/>
              </a:pPr>
              <a:t>15.02.2024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E26F4D-F409-4F80-A5D6-90D5661A2C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>
            <a:off x="685800" y="4916488"/>
            <a:ext cx="7924800" cy="4762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7ABF59-7CBC-47B2-9130-5AE058201DC8}" type="datetimeFigureOut">
              <a:rPr lang="ru-RU"/>
              <a:pPr>
                <a:defRPr/>
              </a:pPr>
              <a:t>15.02.2024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BE8414-55BC-4701-B342-83705793DA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9BCAA0-C36A-4991-9602-35E39DCF2E25}" type="datetimeFigureOut">
              <a:rPr lang="ru-RU"/>
              <a:pPr>
                <a:defRPr/>
              </a:pPr>
              <a:t>15.02.2024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7016A3-477E-4757-8710-B170F338D9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6"/>
          <p:cNvCxnSpPr/>
          <p:nvPr/>
        </p:nvCxnSpPr>
        <p:spPr>
          <a:xfrm>
            <a:off x="563563" y="2179638"/>
            <a:ext cx="3748087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4754563" y="2179638"/>
            <a:ext cx="3749675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9FA130-F551-4EBE-A3C9-E6C6F2BABB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420262-4CDE-408F-BC45-9285AC051D1C}" type="datetimeFigureOut">
              <a:rPr lang="ru-RU"/>
              <a:pPr>
                <a:defRPr/>
              </a:pPr>
              <a:t>15.02.2024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C1A39D-9F1E-44DF-99A6-BB41ED80A732}" type="datetimeFigureOut">
              <a:rPr lang="ru-RU"/>
              <a:pPr>
                <a:defRPr/>
              </a:pPr>
              <a:t>15.02.2024</a:t>
            </a:fld>
            <a:endParaRPr lang="ru-RU"/>
          </a:p>
        </p:txBody>
      </p:sp>
      <p:sp>
        <p:nvSpPr>
          <p:cNvPr id="4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F20C9C-53B6-4EE8-A0AB-7EA8EE9023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842DF5-FD53-4065-8388-571C3481D497}" type="datetimeFigureOut">
              <a:rPr lang="ru-RU"/>
              <a:pPr>
                <a:defRPr/>
              </a:pPr>
              <a:t>15.02.2024</a:t>
            </a:fld>
            <a:endParaRPr lang="ru-RU"/>
          </a:p>
        </p:txBody>
      </p:sp>
      <p:sp>
        <p:nvSpPr>
          <p:cNvPr id="3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071EB8-F10D-466A-84A8-ECE8BE25D9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7F1077-E256-4720-8219-DFEBE9CB3894}" type="datetimeFigureOut">
              <a:rPr lang="ru-RU"/>
              <a:pPr>
                <a:defRPr/>
              </a:pPr>
              <a:t>15.02.2024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5CDE4F-D09C-42DD-822E-3DA44BEDC2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/>
              <a:t>Вставка рисунка</a:t>
            </a:r>
            <a:endParaRPr lang="en-US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1703BB-78D8-47B3-B15C-1C50D1D4B7A2}" type="datetimeFigureOut">
              <a:rPr lang="ru-RU"/>
              <a:pPr>
                <a:defRPr/>
              </a:pPr>
              <a:t>15.02.2024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D42B0F-3B08-4001-BA38-159DA9E576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Текст 8"/>
          <p:cNvSpPr>
            <a:spLocks noGrp="1"/>
          </p:cNvSpPr>
          <p:nvPr>
            <p:ph type="body" idx="1"/>
          </p:nvPr>
        </p:nvSpPr>
        <p:spPr bwMode="auto">
          <a:xfrm>
            <a:off x="457200" y="1447800"/>
            <a:ext cx="8229600" cy="467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950"/>
            <a:ext cx="2590800" cy="38417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1AFAA05-C64F-4440-85DE-5F84CA673B48}" type="datetimeFigureOut">
              <a:rPr lang="ru-RU"/>
              <a:pPr>
                <a:defRPr/>
              </a:pPr>
              <a:t>15.02.2024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950"/>
            <a:ext cx="3581400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725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600" baseline="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2DB10A4-AA9E-4517-94BE-0C960F05B7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9" r:id="rId1"/>
    <p:sldLayoutId id="2147483731" r:id="rId2"/>
    <p:sldLayoutId id="2147483740" r:id="rId3"/>
    <p:sldLayoutId id="2147483732" r:id="rId4"/>
    <p:sldLayoutId id="2147483741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  <p:sldLayoutId id="2147483742" r:id="rId12"/>
    <p:sldLayoutId id="2147483743" r:id="rId13"/>
    <p:sldLayoutId id="2147483744" r:id="rId14"/>
    <p:sldLayoutId id="2147483745" r:id="rId15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lang="en-US" sz="4200" kern="1200" spc="-10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4888" indent="-228600" algn="l" rtl="0" eaLnBrk="0" fontAlgn="base" hangingPunct="0">
        <a:spcBef>
          <a:spcPts val="300"/>
        </a:spcBef>
        <a:spcAft>
          <a:spcPct val="0"/>
        </a:spcAft>
        <a:buClr>
          <a:srgbClr val="B37732"/>
        </a:buClr>
        <a:buSzPct val="85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eaLnBrk="0" fontAlgn="base" hangingPunct="0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163" indent="-228600" algn="l" rtl="0" eaLnBrk="0" fontAlgn="base" hangingPunct="0">
        <a:spcBef>
          <a:spcPts val="338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4" Type="http://schemas.openxmlformats.org/officeDocument/2006/relationships/chart" Target="../charts/char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Relationship Id="rId4" Type="http://schemas.openxmlformats.org/officeDocument/2006/relationships/chart" Target="../charts/chart1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Relationship Id="rId4" Type="http://schemas.openxmlformats.org/officeDocument/2006/relationships/chart" Target="../charts/char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1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news.tut.by/tv/264762.html" TargetMode="Externa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vk.com/club_xlife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Layout" Target="../slideLayouts/slideLayout2.xml"/><Relationship Id="rId1" Type="http://schemas.openxmlformats.org/officeDocument/2006/relationships/video" Target="file:///G:\&#1060;&#1054;&#1058;&#1054;&#1040;&#1056;&#1061;&#1048;&#1042;%20&#1058;&#1045;&#1052;&#1040;&#1058;&#1048;&#1063;&#1045;&#1057;&#1050;&#1048;&#1049;\&#1042;&#1086;&#1083;&#1086;&#1085;&#1090;&#1077;&#1088;&#1099;\MVI_0072.AVI" TargetMode="Externa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chart" Target="../charts/char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5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5656" y="2060848"/>
            <a:ext cx="6400800" cy="4032448"/>
          </a:xfrm>
        </p:spPr>
        <p:txBody>
          <a:bodyPr>
            <a:normAutofit fontScale="92500"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3100" b="1" i="1" dirty="0">
                <a:solidFill>
                  <a:schemeClr val="bg1"/>
                </a:solidFill>
              </a:rPr>
              <a:t>Тема занятия: 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3200" b="1" dirty="0">
                <a:solidFill>
                  <a:schemeClr val="bg1"/>
                </a:solidFill>
              </a:rPr>
              <a:t>Сексуальная культура.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3200" b="1" dirty="0">
                <a:solidFill>
                  <a:schemeClr val="bg1"/>
                </a:solidFill>
              </a:rPr>
              <a:t>Валеологические аспекты полового воспитания. Основы репродуктивного здоровья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sz="3200" b="1" dirty="0">
              <a:solidFill>
                <a:schemeClr val="bg1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400" b="1" dirty="0">
                <a:solidFill>
                  <a:schemeClr val="bg1"/>
                </a:solidFill>
              </a:rPr>
              <a:t>Преподаватель: доцент Навроцкий А.Л.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620688"/>
            <a:ext cx="7772400" cy="689477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dirty="0">
                <a:solidFill>
                  <a:srgbClr val="FF0000"/>
                </a:solidFill>
              </a:rPr>
              <a:t>КУРС  «ВАЛЕОЛОГИЯ»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312738" y="384175"/>
          <a:ext cx="8542337" cy="62658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 noGrp="1" noChangeAspect="1"/>
          </p:cNvGraphicFramePr>
          <p:nvPr>
            <p:ph idx="1"/>
          </p:nvPr>
        </p:nvGraphicFramePr>
        <p:xfrm>
          <a:off x="301625" y="363538"/>
          <a:ext cx="8428038" cy="62579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578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260648"/>
            <a:ext cx="8229600" cy="836712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ru-RU" sz="3200" b="1" dirty="0">
                <a:solidFill>
                  <a:schemeClr val="bg1"/>
                </a:solidFill>
              </a:rPr>
              <a:t>Сифилис  в учебных заведениях г.Минска </a:t>
            </a:r>
            <a:br>
              <a:rPr lang="ru-RU" sz="3200" b="1" dirty="0">
                <a:solidFill>
                  <a:schemeClr val="bg1"/>
                </a:solidFill>
              </a:rPr>
            </a:br>
            <a:r>
              <a:rPr lang="ru-RU" sz="3200" b="1" dirty="0">
                <a:solidFill>
                  <a:schemeClr val="bg1"/>
                </a:solidFill>
              </a:rPr>
              <a:t>в 2006-2008 гг.</a:t>
            </a:r>
          </a:p>
        </p:txBody>
      </p:sp>
      <p:graphicFrame>
        <p:nvGraphicFramePr>
          <p:cNvPr id="7" name="Object 2"/>
          <p:cNvGraphicFramePr>
            <a:graphicFrameLocks noGrp="1" noChangeAspect="1"/>
          </p:cNvGraphicFramePr>
          <p:nvPr>
            <p:ph sz="quarter" idx="1"/>
          </p:nvPr>
        </p:nvGraphicFramePr>
        <p:xfrm>
          <a:off x="4551363" y="742950"/>
          <a:ext cx="4144962" cy="2827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Object 3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4551363" y="3695700"/>
          <a:ext cx="4144962" cy="2705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101" name="Rectangle 3"/>
          <p:cNvSpPr>
            <a:spLocks noGrp="1" noChangeArrowheads="1"/>
          </p:cNvSpPr>
          <p:nvPr>
            <p:ph type="body" sz="half" idx="3"/>
          </p:nvPr>
        </p:nvSpPr>
        <p:spPr>
          <a:xfrm>
            <a:off x="4648200" y="5229225"/>
            <a:ext cx="4038600" cy="896938"/>
          </a:xfrm>
        </p:spPr>
        <p:txBody>
          <a:bodyPr/>
          <a:lstStyle/>
          <a:p>
            <a:pPr eaLnBrk="1" hangingPunct="1">
              <a:buFontTx/>
              <a:buNone/>
            </a:pPr>
            <a:endParaRPr lang="ru-RU" sz="2000" b="1">
              <a:solidFill>
                <a:schemeClr val="bg1"/>
              </a:solidFill>
            </a:endParaRPr>
          </a:p>
          <a:p>
            <a:pPr eaLnBrk="1" hangingPunct="1"/>
            <a:endParaRPr lang="ru-RU" sz="2000" b="1">
              <a:solidFill>
                <a:schemeClr val="bg1"/>
              </a:solidFill>
            </a:endParaRPr>
          </a:p>
          <a:p>
            <a:pPr eaLnBrk="1" hangingPunct="1"/>
            <a:endParaRPr lang="ru-RU" sz="2000" b="1">
              <a:solidFill>
                <a:schemeClr val="bg1"/>
              </a:solidFill>
            </a:endParaRPr>
          </a:p>
          <a:p>
            <a:pPr eaLnBrk="1" hangingPunct="1"/>
            <a:endParaRPr lang="ru-RU" sz="2000" b="1">
              <a:solidFill>
                <a:schemeClr val="bg1"/>
              </a:solidFill>
            </a:endParaRPr>
          </a:p>
          <a:p>
            <a:pPr eaLnBrk="1" hangingPunct="1"/>
            <a:endParaRPr lang="ru-RU" sz="2000" b="1">
              <a:solidFill>
                <a:schemeClr val="bg1"/>
              </a:solidFill>
            </a:endParaRPr>
          </a:p>
          <a:p>
            <a:pPr eaLnBrk="1" hangingPunct="1"/>
            <a:endParaRPr lang="ru-RU" sz="2000" b="1">
              <a:solidFill>
                <a:schemeClr val="bg1"/>
              </a:solidFill>
            </a:endParaRPr>
          </a:p>
          <a:p>
            <a:pPr eaLnBrk="1" hangingPunct="1">
              <a:buFontTx/>
              <a:buNone/>
            </a:pPr>
            <a:endParaRPr lang="ru-RU" sz="2000" b="1">
              <a:solidFill>
                <a:schemeClr val="bg1"/>
              </a:solidFill>
            </a:endParaRPr>
          </a:p>
        </p:txBody>
      </p:sp>
      <p:sp>
        <p:nvSpPr>
          <p:cNvPr id="4102" name="Text Box 8"/>
          <p:cNvSpPr txBox="1">
            <a:spLocks noChangeArrowheads="1"/>
          </p:cNvSpPr>
          <p:nvPr/>
        </p:nvSpPr>
        <p:spPr bwMode="auto">
          <a:xfrm>
            <a:off x="684213" y="1041400"/>
            <a:ext cx="3240087" cy="6186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</a:rPr>
              <a:t>Всего случаев заболевания – </a:t>
            </a:r>
            <a:r>
              <a:rPr lang="ru-RU" sz="2800" dirty="0">
                <a:solidFill>
                  <a:srgbClr val="FF8FFF"/>
                </a:solidFill>
              </a:rPr>
              <a:t>31:</a:t>
            </a:r>
          </a:p>
          <a:p>
            <a:r>
              <a:rPr lang="ru-RU" sz="2800" dirty="0">
                <a:solidFill>
                  <a:schemeClr val="bg1"/>
                </a:solidFill>
              </a:rPr>
              <a:t>2006г. - </a:t>
            </a:r>
            <a:r>
              <a:rPr lang="ru-RU" sz="2800" dirty="0">
                <a:solidFill>
                  <a:srgbClr val="FF8FFF"/>
                </a:solidFill>
              </a:rPr>
              <a:t>17</a:t>
            </a:r>
          </a:p>
          <a:p>
            <a:r>
              <a:rPr lang="ru-RU" sz="2800" dirty="0">
                <a:solidFill>
                  <a:schemeClr val="bg1"/>
                </a:solidFill>
              </a:rPr>
              <a:t>2007г. - </a:t>
            </a:r>
            <a:r>
              <a:rPr lang="ru-RU" sz="2800" dirty="0">
                <a:solidFill>
                  <a:srgbClr val="FF8FFF"/>
                </a:solidFill>
              </a:rPr>
              <a:t>11</a:t>
            </a:r>
          </a:p>
          <a:p>
            <a:r>
              <a:rPr lang="ru-RU" sz="2800" dirty="0">
                <a:solidFill>
                  <a:schemeClr val="bg1"/>
                </a:solidFill>
              </a:rPr>
              <a:t>2008г. - </a:t>
            </a:r>
            <a:r>
              <a:rPr lang="ru-RU" sz="2800" dirty="0">
                <a:solidFill>
                  <a:srgbClr val="FF8FFF"/>
                </a:solidFill>
              </a:rPr>
              <a:t>3</a:t>
            </a:r>
          </a:p>
          <a:p>
            <a:endParaRPr lang="ru-RU" sz="2400" dirty="0">
              <a:solidFill>
                <a:schemeClr val="bg1"/>
              </a:solidFill>
            </a:endParaRPr>
          </a:p>
          <a:p>
            <a:r>
              <a:rPr lang="ru-RU" sz="2400" dirty="0">
                <a:solidFill>
                  <a:schemeClr val="bg1"/>
                </a:solidFill>
              </a:rPr>
              <a:t>Мужчины –    </a:t>
            </a:r>
            <a:r>
              <a:rPr lang="ru-RU" sz="2800" dirty="0">
                <a:solidFill>
                  <a:srgbClr val="FF8FFF"/>
                </a:solidFill>
              </a:rPr>
              <a:t>4</a:t>
            </a:r>
            <a:r>
              <a:rPr lang="ru-RU" sz="2400" dirty="0">
                <a:solidFill>
                  <a:srgbClr val="FF8FFF"/>
                </a:solidFill>
              </a:rPr>
              <a:t> </a:t>
            </a:r>
            <a:r>
              <a:rPr lang="ru-RU" sz="2400" dirty="0">
                <a:solidFill>
                  <a:srgbClr val="FFFF00"/>
                </a:solidFill>
              </a:rPr>
              <a:t>(13%)</a:t>
            </a:r>
          </a:p>
          <a:p>
            <a:endParaRPr lang="ru-RU" sz="2400" dirty="0">
              <a:solidFill>
                <a:srgbClr val="FF8FFF"/>
              </a:solidFill>
            </a:endParaRPr>
          </a:p>
          <a:p>
            <a:r>
              <a:rPr lang="ru-RU" sz="2400" dirty="0">
                <a:solidFill>
                  <a:schemeClr val="bg1"/>
                </a:solidFill>
              </a:rPr>
              <a:t>Женщины – </a:t>
            </a:r>
            <a:r>
              <a:rPr lang="ru-RU" sz="2800" dirty="0">
                <a:solidFill>
                  <a:srgbClr val="FF8FFF"/>
                </a:solidFill>
              </a:rPr>
              <a:t>27</a:t>
            </a:r>
            <a:r>
              <a:rPr lang="ru-RU" sz="2400" dirty="0">
                <a:solidFill>
                  <a:srgbClr val="FF8FFF"/>
                </a:solidFill>
              </a:rPr>
              <a:t> </a:t>
            </a:r>
            <a:r>
              <a:rPr lang="ru-RU" sz="2400" dirty="0">
                <a:solidFill>
                  <a:srgbClr val="FFFF00"/>
                </a:solidFill>
              </a:rPr>
              <a:t>(87%)</a:t>
            </a:r>
          </a:p>
          <a:p>
            <a:endParaRPr lang="ru-RU" sz="2400" dirty="0">
              <a:solidFill>
                <a:schemeClr val="bg1"/>
              </a:solidFill>
            </a:endParaRPr>
          </a:p>
          <a:p>
            <a:r>
              <a:rPr lang="ru-RU" sz="2400" dirty="0">
                <a:solidFill>
                  <a:schemeClr val="bg1"/>
                </a:solidFill>
              </a:rPr>
              <a:t>Школы –   </a:t>
            </a:r>
            <a:r>
              <a:rPr lang="ru-RU" sz="2800" dirty="0">
                <a:solidFill>
                  <a:srgbClr val="FF8FFF"/>
                </a:solidFill>
              </a:rPr>
              <a:t>7</a:t>
            </a:r>
            <a:r>
              <a:rPr lang="ru-RU" sz="2400" dirty="0">
                <a:solidFill>
                  <a:schemeClr val="bg1"/>
                </a:solidFill>
              </a:rPr>
              <a:t> случаев</a:t>
            </a:r>
          </a:p>
          <a:p>
            <a:r>
              <a:rPr lang="ru-RU" sz="2400" dirty="0" err="1">
                <a:solidFill>
                  <a:schemeClr val="bg1"/>
                </a:solidFill>
              </a:rPr>
              <a:t>ССУЗы</a:t>
            </a:r>
            <a:r>
              <a:rPr lang="ru-RU" sz="2400" dirty="0">
                <a:solidFill>
                  <a:schemeClr val="bg1"/>
                </a:solidFill>
              </a:rPr>
              <a:t> – </a:t>
            </a:r>
            <a:r>
              <a:rPr lang="ru-RU" sz="2800" dirty="0">
                <a:solidFill>
                  <a:srgbClr val="FF8FFF"/>
                </a:solidFill>
              </a:rPr>
              <a:t>9</a:t>
            </a:r>
            <a:r>
              <a:rPr lang="ru-RU" sz="2400" dirty="0">
                <a:solidFill>
                  <a:schemeClr val="bg1"/>
                </a:solidFill>
              </a:rPr>
              <a:t> случаев</a:t>
            </a:r>
          </a:p>
          <a:p>
            <a:r>
              <a:rPr lang="ru-RU" sz="2400" dirty="0">
                <a:solidFill>
                  <a:schemeClr val="bg1"/>
                </a:solidFill>
              </a:rPr>
              <a:t>ВУЗы   –  </a:t>
            </a:r>
            <a:r>
              <a:rPr lang="ru-RU" sz="2800" dirty="0">
                <a:solidFill>
                  <a:srgbClr val="FF8FFF"/>
                </a:solidFill>
              </a:rPr>
              <a:t>15</a:t>
            </a:r>
            <a:r>
              <a:rPr lang="ru-RU" sz="2400" dirty="0">
                <a:solidFill>
                  <a:schemeClr val="bg1"/>
                </a:solidFill>
              </a:rPr>
              <a:t> случаев</a:t>
            </a:r>
          </a:p>
          <a:p>
            <a:endParaRPr lang="ru-RU" sz="2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>
                <a:solidFill>
                  <a:schemeClr val="bg1"/>
                </a:solidFill>
              </a:rPr>
              <a:t>Гонококковая инфекция в учебных заведениях </a:t>
            </a:r>
            <a:br>
              <a:rPr lang="ru-RU" sz="2400" b="1">
                <a:solidFill>
                  <a:schemeClr val="bg1"/>
                </a:solidFill>
              </a:rPr>
            </a:br>
            <a:r>
              <a:rPr lang="ru-RU" sz="2400" b="1">
                <a:solidFill>
                  <a:schemeClr val="bg1"/>
                </a:solidFill>
              </a:rPr>
              <a:t>г.Минска в 2006-2008 гг.</a:t>
            </a:r>
          </a:p>
        </p:txBody>
      </p:sp>
      <p:sp>
        <p:nvSpPr>
          <p:cNvPr id="2867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3827463" cy="4997450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ru-RU" sz="2400" b="1" dirty="0">
                <a:solidFill>
                  <a:schemeClr val="bg1"/>
                </a:solidFill>
              </a:rPr>
              <a:t>Всего случаев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400" b="1" dirty="0">
                <a:solidFill>
                  <a:schemeClr val="bg1"/>
                </a:solidFill>
              </a:rPr>
              <a:t>заболевания – </a:t>
            </a:r>
            <a:r>
              <a:rPr lang="ru-RU" sz="2400" b="1" dirty="0">
                <a:solidFill>
                  <a:srgbClr val="FF8FFF"/>
                </a:solidFill>
              </a:rPr>
              <a:t>266: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400" b="1" dirty="0">
                <a:solidFill>
                  <a:schemeClr val="bg1"/>
                </a:solidFill>
              </a:rPr>
              <a:t>2006г. - 95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400" b="1" dirty="0">
                <a:solidFill>
                  <a:schemeClr val="bg1"/>
                </a:solidFill>
              </a:rPr>
              <a:t>2007г. - 110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400" b="1" dirty="0">
                <a:solidFill>
                  <a:schemeClr val="bg1"/>
                </a:solidFill>
              </a:rPr>
              <a:t>2008г. - 61</a:t>
            </a:r>
          </a:p>
          <a:p>
            <a:pPr>
              <a:lnSpc>
                <a:spcPct val="80000"/>
              </a:lnSpc>
              <a:buFontTx/>
              <a:buNone/>
            </a:pPr>
            <a:endParaRPr lang="ru-RU" sz="2400" b="1" dirty="0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ru-RU" sz="2400" b="1" dirty="0">
                <a:solidFill>
                  <a:schemeClr val="bg1"/>
                </a:solidFill>
              </a:rPr>
              <a:t>Мужчины – </a:t>
            </a:r>
            <a:r>
              <a:rPr lang="ru-RU" sz="2400" b="1" dirty="0">
                <a:solidFill>
                  <a:srgbClr val="FF8FFF"/>
                </a:solidFill>
              </a:rPr>
              <a:t>142 (53,4%)</a:t>
            </a:r>
          </a:p>
          <a:p>
            <a:pPr>
              <a:lnSpc>
                <a:spcPct val="80000"/>
              </a:lnSpc>
              <a:buFontTx/>
              <a:buNone/>
            </a:pPr>
            <a:endParaRPr lang="ru-RU" sz="2400" b="1" dirty="0">
              <a:solidFill>
                <a:srgbClr val="FF8FFF"/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ru-RU" sz="2400" b="1" dirty="0">
                <a:solidFill>
                  <a:schemeClr val="bg1"/>
                </a:solidFill>
              </a:rPr>
              <a:t>Женщины – </a:t>
            </a:r>
            <a:r>
              <a:rPr lang="ru-RU" sz="2400" b="1" dirty="0">
                <a:solidFill>
                  <a:srgbClr val="FF8FFF"/>
                </a:solidFill>
              </a:rPr>
              <a:t>124 </a:t>
            </a:r>
            <a:r>
              <a:rPr lang="ru-RU" sz="2400" b="1" dirty="0">
                <a:solidFill>
                  <a:srgbClr val="FFFF00"/>
                </a:solidFill>
              </a:rPr>
              <a:t>(46,6%)</a:t>
            </a:r>
          </a:p>
          <a:p>
            <a:pPr>
              <a:lnSpc>
                <a:spcPct val="80000"/>
              </a:lnSpc>
              <a:buFontTx/>
              <a:buNone/>
            </a:pPr>
            <a:endParaRPr lang="ru-RU" sz="2400" b="1" dirty="0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ru-RU" sz="2400" b="1" dirty="0">
                <a:solidFill>
                  <a:schemeClr val="bg1"/>
                </a:solidFill>
              </a:rPr>
              <a:t>Школы –    </a:t>
            </a:r>
            <a:r>
              <a:rPr lang="ru-RU" sz="2400" b="1" dirty="0">
                <a:solidFill>
                  <a:srgbClr val="FF8FFF"/>
                </a:solidFill>
              </a:rPr>
              <a:t>33</a:t>
            </a:r>
            <a:r>
              <a:rPr lang="ru-RU" sz="2400" b="1" dirty="0">
                <a:solidFill>
                  <a:schemeClr val="bg1"/>
                </a:solidFill>
              </a:rPr>
              <a:t> случая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400" b="1" dirty="0" err="1">
                <a:solidFill>
                  <a:schemeClr val="bg1"/>
                </a:solidFill>
              </a:rPr>
              <a:t>ССУЗы</a:t>
            </a:r>
            <a:r>
              <a:rPr lang="ru-RU" sz="2400" b="1" dirty="0">
                <a:solidFill>
                  <a:schemeClr val="bg1"/>
                </a:solidFill>
              </a:rPr>
              <a:t>   –  </a:t>
            </a:r>
            <a:r>
              <a:rPr lang="ru-RU" sz="2400" b="1" dirty="0">
                <a:solidFill>
                  <a:srgbClr val="FF8FFF"/>
                </a:solidFill>
              </a:rPr>
              <a:t>96</a:t>
            </a:r>
            <a:r>
              <a:rPr lang="ru-RU" sz="2400" b="1" dirty="0">
                <a:solidFill>
                  <a:schemeClr val="bg1"/>
                </a:solidFill>
              </a:rPr>
              <a:t> случаев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400" b="1" dirty="0">
                <a:solidFill>
                  <a:schemeClr val="bg1"/>
                </a:solidFill>
              </a:rPr>
              <a:t>ВУЗы   –   </a:t>
            </a:r>
            <a:r>
              <a:rPr lang="ru-RU" sz="2400" b="1" dirty="0">
                <a:solidFill>
                  <a:srgbClr val="FF8FFF"/>
                </a:solidFill>
              </a:rPr>
              <a:t>137</a:t>
            </a:r>
            <a:r>
              <a:rPr lang="ru-RU" sz="2400" b="1" dirty="0">
                <a:solidFill>
                  <a:schemeClr val="bg1"/>
                </a:solidFill>
              </a:rPr>
              <a:t> случаев</a:t>
            </a:r>
          </a:p>
        </p:txBody>
      </p:sp>
      <p:graphicFrame>
        <p:nvGraphicFramePr>
          <p:cNvPr id="6" name="Object 2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4910832" y="4138613"/>
          <a:ext cx="3823593" cy="2508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Object 3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4910832" y="1397000"/>
          <a:ext cx="3858518" cy="25574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620688"/>
            <a:ext cx="8229600" cy="417512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chemeClr val="bg1"/>
                </a:solidFill>
              </a:rPr>
              <a:t>Повторные  случаи  заболевания  гонококковой  инфекцией:</a:t>
            </a:r>
          </a:p>
        </p:txBody>
      </p:sp>
      <p:sp>
        <p:nvSpPr>
          <p:cNvPr id="292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908720"/>
            <a:ext cx="8229600" cy="5544914"/>
          </a:xfrm>
        </p:spPr>
        <p:txBody>
          <a:bodyPr numCol="2"/>
          <a:lstStyle/>
          <a:p>
            <a:pPr>
              <a:lnSpc>
                <a:spcPct val="80000"/>
              </a:lnSpc>
              <a:buFontTx/>
              <a:buNone/>
            </a:pPr>
            <a:r>
              <a:rPr lang="ru-RU" sz="1800" dirty="0"/>
              <a:t>                             </a:t>
            </a:r>
            <a:endParaRPr lang="ru-RU" sz="1800" b="1" dirty="0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endParaRPr lang="ru-RU" sz="1200" b="1" dirty="0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ru-RU" sz="1800" b="1" dirty="0">
                <a:solidFill>
                  <a:schemeClr val="bg1"/>
                </a:solidFill>
              </a:rPr>
              <a:t>Школы: в 2 из 31</a:t>
            </a:r>
          </a:p>
          <a:p>
            <a:pPr>
              <a:lnSpc>
                <a:spcPct val="80000"/>
              </a:lnSpc>
            </a:pPr>
            <a:r>
              <a:rPr lang="ru-RU" sz="1400" b="1" dirty="0">
                <a:solidFill>
                  <a:srgbClr val="66FFFF"/>
                </a:solidFill>
              </a:rPr>
              <a:t>СШ 179 (2006, 2007 гг.) – </a:t>
            </a:r>
            <a:r>
              <a:rPr lang="ru-RU" sz="1400" b="1" dirty="0">
                <a:solidFill>
                  <a:srgbClr val="FFFF66"/>
                </a:solidFill>
              </a:rPr>
              <a:t>2 случая</a:t>
            </a:r>
          </a:p>
          <a:p>
            <a:pPr>
              <a:lnSpc>
                <a:spcPct val="80000"/>
              </a:lnSpc>
            </a:pPr>
            <a:r>
              <a:rPr lang="ru-RU" sz="1400" b="1" dirty="0">
                <a:solidFill>
                  <a:srgbClr val="66FFFF"/>
                </a:solidFill>
              </a:rPr>
              <a:t>Вечерняя школа 5 (2006, 2007 гг.) – </a:t>
            </a:r>
            <a:r>
              <a:rPr lang="ru-RU" sz="1400" b="1" dirty="0">
                <a:solidFill>
                  <a:srgbClr val="FFFF66"/>
                </a:solidFill>
              </a:rPr>
              <a:t>2 случая</a:t>
            </a:r>
          </a:p>
          <a:p>
            <a:pPr>
              <a:lnSpc>
                <a:spcPct val="80000"/>
              </a:lnSpc>
              <a:buFontTx/>
              <a:buNone/>
            </a:pPr>
            <a:endParaRPr lang="ru-RU" sz="1400" b="1" dirty="0">
              <a:solidFill>
                <a:srgbClr val="FFFF66"/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ru-RU" sz="1800" b="1" dirty="0" err="1">
                <a:solidFill>
                  <a:schemeClr val="bg1"/>
                </a:solidFill>
              </a:rPr>
              <a:t>ССУЗы</a:t>
            </a:r>
            <a:r>
              <a:rPr lang="ru-RU" sz="1800" b="1" dirty="0">
                <a:solidFill>
                  <a:schemeClr val="bg1"/>
                </a:solidFill>
              </a:rPr>
              <a:t>: в 21 из 37</a:t>
            </a:r>
          </a:p>
          <a:p>
            <a:pPr>
              <a:lnSpc>
                <a:spcPct val="80000"/>
              </a:lnSpc>
            </a:pPr>
            <a:r>
              <a:rPr lang="ru-RU" sz="1800" b="1" dirty="0">
                <a:solidFill>
                  <a:srgbClr val="66FFFF"/>
                </a:solidFill>
              </a:rPr>
              <a:t>Лицей професс</a:t>
            </a:r>
            <a:r>
              <a:rPr lang="ru-RU" sz="1400" b="1" dirty="0">
                <a:solidFill>
                  <a:srgbClr val="66FFFF"/>
                </a:solidFill>
              </a:rPr>
              <a:t>иональный (2006, 2007 гг.) – </a:t>
            </a:r>
            <a:r>
              <a:rPr lang="ru-RU" sz="1400" b="1" dirty="0">
                <a:solidFill>
                  <a:srgbClr val="FFFF66"/>
                </a:solidFill>
              </a:rPr>
              <a:t>2 случая</a:t>
            </a:r>
          </a:p>
          <a:p>
            <a:pPr>
              <a:lnSpc>
                <a:spcPct val="80000"/>
              </a:lnSpc>
            </a:pPr>
            <a:r>
              <a:rPr lang="ru-RU" sz="1400" b="1" dirty="0">
                <a:solidFill>
                  <a:srgbClr val="66FFFF"/>
                </a:solidFill>
              </a:rPr>
              <a:t>ПТУ- 38 (2006, 2007 гг.) – </a:t>
            </a:r>
            <a:r>
              <a:rPr lang="ru-RU" sz="1400" b="1" dirty="0">
                <a:solidFill>
                  <a:srgbClr val="FFFF66"/>
                </a:solidFill>
              </a:rPr>
              <a:t>4 случая</a:t>
            </a:r>
          </a:p>
          <a:p>
            <a:pPr>
              <a:lnSpc>
                <a:spcPct val="80000"/>
              </a:lnSpc>
            </a:pPr>
            <a:r>
              <a:rPr lang="ru-RU" sz="1400" b="1" dirty="0">
                <a:solidFill>
                  <a:srgbClr val="66FFFF"/>
                </a:solidFill>
              </a:rPr>
              <a:t>ПТУ- 71 (2006, 2007 гг.) – </a:t>
            </a:r>
            <a:r>
              <a:rPr lang="ru-RU" sz="1400" b="1" dirty="0">
                <a:solidFill>
                  <a:srgbClr val="FFFF66"/>
                </a:solidFill>
              </a:rPr>
              <a:t>3 случая</a:t>
            </a:r>
          </a:p>
          <a:p>
            <a:pPr>
              <a:lnSpc>
                <a:spcPct val="80000"/>
              </a:lnSpc>
            </a:pPr>
            <a:r>
              <a:rPr lang="ru-RU" sz="1400" b="1" dirty="0">
                <a:solidFill>
                  <a:srgbClr val="66FFFF"/>
                </a:solidFill>
              </a:rPr>
              <a:t>ПТУ- 114 (2007, 2008 гг.) –</a:t>
            </a:r>
            <a:r>
              <a:rPr lang="ru-RU" sz="1400" b="1" dirty="0">
                <a:solidFill>
                  <a:srgbClr val="FFFF66"/>
                </a:solidFill>
              </a:rPr>
              <a:t> 3 случая</a:t>
            </a:r>
          </a:p>
          <a:p>
            <a:pPr>
              <a:lnSpc>
                <a:spcPct val="80000"/>
              </a:lnSpc>
            </a:pPr>
            <a:r>
              <a:rPr lang="ru-RU" sz="1400" b="1" dirty="0">
                <a:solidFill>
                  <a:srgbClr val="66FFFF"/>
                </a:solidFill>
              </a:rPr>
              <a:t>ПТУ- 221 (2006, 2007 гг.) – </a:t>
            </a:r>
            <a:r>
              <a:rPr lang="ru-RU" sz="1400" b="1" dirty="0">
                <a:solidFill>
                  <a:srgbClr val="FFFF66"/>
                </a:solidFill>
              </a:rPr>
              <a:t>3 случая</a:t>
            </a:r>
          </a:p>
          <a:p>
            <a:pPr>
              <a:lnSpc>
                <a:spcPct val="80000"/>
              </a:lnSpc>
            </a:pPr>
            <a:r>
              <a:rPr lang="ru-RU" sz="1400" b="1" dirty="0">
                <a:solidFill>
                  <a:srgbClr val="66FFFF"/>
                </a:solidFill>
              </a:rPr>
              <a:t>Училище </a:t>
            </a:r>
            <a:r>
              <a:rPr lang="ru-RU" sz="1400" b="1" dirty="0" err="1">
                <a:solidFill>
                  <a:srgbClr val="66FFFF"/>
                </a:solidFill>
              </a:rPr>
              <a:t>профтехнич</a:t>
            </a:r>
            <a:r>
              <a:rPr lang="ru-RU" sz="1400" b="1" dirty="0">
                <a:solidFill>
                  <a:srgbClr val="66FFFF"/>
                </a:solidFill>
              </a:rPr>
              <a:t>. (2007, 2008 гг.) – </a:t>
            </a:r>
            <a:r>
              <a:rPr lang="ru-RU" sz="1600" b="1" dirty="0">
                <a:solidFill>
                  <a:srgbClr val="FFFF66"/>
                </a:solidFill>
              </a:rPr>
              <a:t>7 </a:t>
            </a:r>
            <a:r>
              <a:rPr lang="ru-RU" sz="1400" b="1" dirty="0">
                <a:solidFill>
                  <a:srgbClr val="FFFF66"/>
                </a:solidFill>
              </a:rPr>
              <a:t>случаев</a:t>
            </a:r>
          </a:p>
          <a:p>
            <a:pPr>
              <a:lnSpc>
                <a:spcPct val="80000"/>
              </a:lnSpc>
            </a:pPr>
            <a:r>
              <a:rPr lang="ru-RU" sz="1400" b="1" dirty="0">
                <a:solidFill>
                  <a:srgbClr val="66FFFF"/>
                </a:solidFill>
              </a:rPr>
              <a:t>Колледж технологический (2006, 2008 гг.) –</a:t>
            </a:r>
            <a:r>
              <a:rPr lang="ru-RU" sz="1400" b="1" dirty="0">
                <a:solidFill>
                  <a:srgbClr val="FF8FFF"/>
                </a:solidFill>
              </a:rPr>
              <a:t> </a:t>
            </a:r>
            <a:r>
              <a:rPr lang="ru-RU" sz="1400" b="1" dirty="0">
                <a:solidFill>
                  <a:srgbClr val="FFFF66"/>
                </a:solidFill>
              </a:rPr>
              <a:t>4 случая</a:t>
            </a:r>
          </a:p>
          <a:p>
            <a:pPr>
              <a:lnSpc>
                <a:spcPct val="80000"/>
              </a:lnSpc>
            </a:pPr>
            <a:r>
              <a:rPr lang="ru-RU" sz="1400" b="1" dirty="0">
                <a:solidFill>
                  <a:srgbClr val="66FFFF"/>
                </a:solidFill>
              </a:rPr>
              <a:t>Колледж торговый (2006, 2007, 2008 гг.) – </a:t>
            </a:r>
            <a:r>
              <a:rPr lang="ru-RU" sz="1400" b="1" dirty="0">
                <a:solidFill>
                  <a:srgbClr val="FFFF66"/>
                </a:solidFill>
              </a:rPr>
              <a:t>8</a:t>
            </a:r>
            <a:r>
              <a:rPr lang="ru-RU" sz="1400" b="1" dirty="0">
                <a:solidFill>
                  <a:srgbClr val="66FFFF"/>
                </a:solidFill>
              </a:rPr>
              <a:t> </a:t>
            </a:r>
            <a:r>
              <a:rPr lang="ru-RU" sz="1400" b="1" dirty="0">
                <a:solidFill>
                  <a:srgbClr val="FFFF66"/>
                </a:solidFill>
              </a:rPr>
              <a:t>случаев</a:t>
            </a:r>
            <a:endParaRPr lang="ru-RU" sz="1400" b="1" dirty="0">
              <a:solidFill>
                <a:srgbClr val="66FFFF"/>
              </a:solidFill>
            </a:endParaRPr>
          </a:p>
          <a:p>
            <a:pPr>
              <a:lnSpc>
                <a:spcPct val="80000"/>
              </a:lnSpc>
            </a:pPr>
            <a:r>
              <a:rPr lang="ru-RU" sz="1400" b="1" dirty="0">
                <a:solidFill>
                  <a:srgbClr val="66FFFF"/>
                </a:solidFill>
              </a:rPr>
              <a:t>Колледж машиностроения (2006, 2007, 2008 гг.) – </a:t>
            </a:r>
            <a:r>
              <a:rPr lang="ru-RU" sz="1400" b="1" dirty="0">
                <a:solidFill>
                  <a:srgbClr val="FFFF66"/>
                </a:solidFill>
              </a:rPr>
              <a:t>4 случая</a:t>
            </a:r>
          </a:p>
          <a:p>
            <a:pPr>
              <a:lnSpc>
                <a:spcPct val="80000"/>
              </a:lnSpc>
            </a:pPr>
            <a:r>
              <a:rPr lang="ru-RU" sz="1400" b="1" dirty="0">
                <a:solidFill>
                  <a:srgbClr val="66FFFF"/>
                </a:solidFill>
              </a:rPr>
              <a:t>Колледж профтехнический (2006, 2008 гг.) – </a:t>
            </a:r>
            <a:r>
              <a:rPr lang="ru-RU" sz="1400" b="1" dirty="0">
                <a:solidFill>
                  <a:srgbClr val="FFFF66"/>
                </a:solidFill>
              </a:rPr>
              <a:t>6 случаев</a:t>
            </a:r>
          </a:p>
          <a:p>
            <a:pPr>
              <a:lnSpc>
                <a:spcPct val="80000"/>
              </a:lnSpc>
            </a:pPr>
            <a:r>
              <a:rPr lang="ru-RU" sz="1400" b="1" dirty="0">
                <a:solidFill>
                  <a:srgbClr val="66FFFF"/>
                </a:solidFill>
              </a:rPr>
              <a:t>Колледж энергетический (2006, 2008 гг.) – </a:t>
            </a:r>
            <a:r>
              <a:rPr lang="ru-RU" sz="1400" b="1" dirty="0">
                <a:solidFill>
                  <a:srgbClr val="FFFF66"/>
                </a:solidFill>
              </a:rPr>
              <a:t>2 случая</a:t>
            </a:r>
          </a:p>
          <a:p>
            <a:pPr>
              <a:lnSpc>
                <a:spcPct val="80000"/>
              </a:lnSpc>
            </a:pPr>
            <a:r>
              <a:rPr lang="ru-RU" sz="1400" b="1" dirty="0">
                <a:solidFill>
                  <a:srgbClr val="66FFFF"/>
                </a:solidFill>
              </a:rPr>
              <a:t>Колледж индустриально – педагогический (2006, 2007, 2008 гг.) – </a:t>
            </a:r>
            <a:r>
              <a:rPr lang="ru-RU" sz="1400" b="1" dirty="0">
                <a:solidFill>
                  <a:srgbClr val="FFFF66"/>
                </a:solidFill>
              </a:rPr>
              <a:t>8 случаев</a:t>
            </a:r>
          </a:p>
          <a:p>
            <a:pPr>
              <a:lnSpc>
                <a:spcPct val="80000"/>
              </a:lnSpc>
            </a:pPr>
            <a:r>
              <a:rPr lang="ru-RU" sz="1400" b="1" dirty="0">
                <a:solidFill>
                  <a:srgbClr val="66FFFF"/>
                </a:solidFill>
              </a:rPr>
              <a:t>Колледж связи (2006, 2008 гг.) – </a:t>
            </a:r>
            <a:r>
              <a:rPr lang="ru-RU" sz="1400" b="1" dirty="0">
                <a:solidFill>
                  <a:srgbClr val="FFFF66"/>
                </a:solidFill>
              </a:rPr>
              <a:t>2 случая</a:t>
            </a:r>
          </a:p>
          <a:p>
            <a:pPr>
              <a:lnSpc>
                <a:spcPct val="80000"/>
              </a:lnSpc>
            </a:pPr>
            <a:r>
              <a:rPr lang="ru-RU" sz="1400" b="1" dirty="0">
                <a:solidFill>
                  <a:srgbClr val="66FFFF"/>
                </a:solidFill>
              </a:rPr>
              <a:t>Колледж радиотехнический (2006, 2007 гг.) – </a:t>
            </a:r>
            <a:r>
              <a:rPr lang="ru-RU" sz="1400" b="1" dirty="0">
                <a:solidFill>
                  <a:srgbClr val="FFFF66"/>
                </a:solidFill>
              </a:rPr>
              <a:t>4 случая</a:t>
            </a:r>
          </a:p>
          <a:p>
            <a:pPr>
              <a:lnSpc>
                <a:spcPct val="80000"/>
              </a:lnSpc>
            </a:pPr>
            <a:r>
              <a:rPr lang="ru-RU" sz="1400" b="1" dirty="0">
                <a:solidFill>
                  <a:srgbClr val="66FFFF"/>
                </a:solidFill>
              </a:rPr>
              <a:t>Колледж юридический (2006, 2007 гг.) – </a:t>
            </a:r>
            <a:r>
              <a:rPr lang="ru-RU" sz="1400" b="1" dirty="0">
                <a:solidFill>
                  <a:srgbClr val="FFFF66"/>
                </a:solidFill>
              </a:rPr>
              <a:t>2 случая</a:t>
            </a:r>
          </a:p>
          <a:p>
            <a:pPr>
              <a:lnSpc>
                <a:spcPct val="80000"/>
              </a:lnSpc>
            </a:pPr>
            <a:r>
              <a:rPr lang="ru-RU" sz="1400" b="1" dirty="0">
                <a:solidFill>
                  <a:srgbClr val="66FFFF"/>
                </a:solidFill>
              </a:rPr>
              <a:t>Колледж сферы обслуживания (2006, 2008 гг.) – </a:t>
            </a:r>
            <a:r>
              <a:rPr lang="ru-RU" sz="1400" b="1" dirty="0">
                <a:solidFill>
                  <a:srgbClr val="FFFF66"/>
                </a:solidFill>
              </a:rPr>
              <a:t>3 случая</a:t>
            </a:r>
          </a:p>
          <a:p>
            <a:pPr>
              <a:lnSpc>
                <a:spcPct val="80000"/>
              </a:lnSpc>
            </a:pPr>
            <a:r>
              <a:rPr lang="ru-RU" sz="1400" b="1" dirty="0">
                <a:solidFill>
                  <a:srgbClr val="66FFFF"/>
                </a:solidFill>
              </a:rPr>
              <a:t>Колледж электроники (2006, 2007 гг.) – </a:t>
            </a:r>
            <a:r>
              <a:rPr lang="ru-RU" sz="1400" b="1" dirty="0">
                <a:solidFill>
                  <a:srgbClr val="FFFF66"/>
                </a:solidFill>
              </a:rPr>
              <a:t>2 случая</a:t>
            </a:r>
          </a:p>
          <a:p>
            <a:pPr>
              <a:lnSpc>
                <a:spcPct val="80000"/>
              </a:lnSpc>
            </a:pPr>
            <a:r>
              <a:rPr lang="ru-RU" sz="1400" b="1" dirty="0">
                <a:solidFill>
                  <a:srgbClr val="66FFFF"/>
                </a:solidFill>
              </a:rPr>
              <a:t>Колледж строительный (2006, 2007 гг.) – </a:t>
            </a:r>
            <a:r>
              <a:rPr lang="ru-RU" sz="1400" b="1" dirty="0">
                <a:solidFill>
                  <a:srgbClr val="FFFF66"/>
                </a:solidFill>
              </a:rPr>
              <a:t>2 случая</a:t>
            </a:r>
          </a:p>
          <a:p>
            <a:pPr>
              <a:lnSpc>
                <a:spcPct val="80000"/>
              </a:lnSpc>
            </a:pPr>
            <a:r>
              <a:rPr lang="ru-RU" sz="1400" b="1" dirty="0">
                <a:solidFill>
                  <a:srgbClr val="66FFFF"/>
                </a:solidFill>
              </a:rPr>
              <a:t>Колледж педагогический (2007, 2008 гг.) – </a:t>
            </a:r>
            <a:r>
              <a:rPr lang="ru-RU" sz="1400" b="1" dirty="0">
                <a:solidFill>
                  <a:srgbClr val="FFFF66"/>
                </a:solidFill>
              </a:rPr>
              <a:t>3 случая</a:t>
            </a:r>
          </a:p>
          <a:p>
            <a:pPr>
              <a:lnSpc>
                <a:spcPct val="80000"/>
              </a:lnSpc>
            </a:pPr>
            <a:r>
              <a:rPr lang="ru-RU" sz="1400" b="1" dirty="0">
                <a:solidFill>
                  <a:srgbClr val="66FFFF"/>
                </a:solidFill>
              </a:rPr>
              <a:t>Колледж политехнический (2007, 2008 гг.) – </a:t>
            </a:r>
            <a:r>
              <a:rPr lang="ru-RU" sz="1400" b="1" dirty="0">
                <a:solidFill>
                  <a:srgbClr val="FFFF66"/>
                </a:solidFill>
              </a:rPr>
              <a:t>4 случая</a:t>
            </a:r>
          </a:p>
          <a:p>
            <a:pPr>
              <a:lnSpc>
                <a:spcPct val="80000"/>
              </a:lnSpc>
            </a:pPr>
            <a:r>
              <a:rPr lang="ru-RU" sz="1400" b="1" dirty="0">
                <a:solidFill>
                  <a:srgbClr val="66FFFF"/>
                </a:solidFill>
              </a:rPr>
              <a:t>Колледж легкой промышленности (2007, 2008 гг.) – </a:t>
            </a:r>
            <a:r>
              <a:rPr lang="ru-RU" sz="1400" b="1" dirty="0">
                <a:solidFill>
                  <a:srgbClr val="FFFF66"/>
                </a:solidFill>
              </a:rPr>
              <a:t>2 случая</a:t>
            </a:r>
          </a:p>
          <a:p>
            <a:pPr>
              <a:lnSpc>
                <a:spcPct val="80000"/>
              </a:lnSpc>
              <a:buFontTx/>
              <a:buNone/>
            </a:pPr>
            <a:endParaRPr lang="ru-RU" sz="1400" b="1" dirty="0">
              <a:solidFill>
                <a:srgbClr val="66FFFF"/>
              </a:solidFill>
            </a:endParaRPr>
          </a:p>
          <a:p>
            <a:pPr>
              <a:lnSpc>
                <a:spcPct val="80000"/>
              </a:lnSpc>
            </a:pPr>
            <a:endParaRPr lang="ru-RU" sz="1400" b="1" dirty="0">
              <a:solidFill>
                <a:srgbClr val="66FFFF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260648"/>
            <a:ext cx="8229600" cy="6192837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endParaRPr lang="ru-RU" sz="2000" b="1" dirty="0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ru-RU" sz="2000" b="1" dirty="0">
                <a:solidFill>
                  <a:schemeClr val="bg1"/>
                </a:solidFill>
              </a:rPr>
              <a:t> </a:t>
            </a:r>
            <a:r>
              <a:rPr lang="ru-RU" sz="2800" b="1" dirty="0">
                <a:solidFill>
                  <a:schemeClr val="bg1"/>
                </a:solidFill>
              </a:rPr>
              <a:t>ВУЗы: в 17 из 22</a:t>
            </a:r>
          </a:p>
          <a:p>
            <a:pPr>
              <a:lnSpc>
                <a:spcPct val="80000"/>
              </a:lnSpc>
              <a:buFontTx/>
              <a:buNone/>
            </a:pPr>
            <a:endParaRPr lang="ru-RU" sz="1800" b="1" dirty="0">
              <a:solidFill>
                <a:srgbClr val="66FFFF"/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ru-RU" sz="1800" b="1" dirty="0">
                <a:solidFill>
                  <a:srgbClr val="66FFFF"/>
                </a:solidFill>
              </a:rPr>
              <a:t>БГТУ (2006, 2007, 2008 гг.) – </a:t>
            </a:r>
            <a:r>
              <a:rPr lang="ru-RU" sz="1800" b="1" dirty="0">
                <a:solidFill>
                  <a:srgbClr val="FFFF66"/>
                </a:solidFill>
              </a:rPr>
              <a:t>21 случай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1800" b="1" dirty="0">
                <a:solidFill>
                  <a:srgbClr val="66FFFF"/>
                </a:solidFill>
              </a:rPr>
              <a:t>БГУ (2006, 2007, 2008 гг.) – </a:t>
            </a:r>
            <a:r>
              <a:rPr lang="ru-RU" sz="1800" b="1" dirty="0">
                <a:solidFill>
                  <a:srgbClr val="FFFF66"/>
                </a:solidFill>
              </a:rPr>
              <a:t>20 случаев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1800" b="1" dirty="0">
                <a:solidFill>
                  <a:srgbClr val="66FFFF"/>
                </a:solidFill>
              </a:rPr>
              <a:t>БГМУ (2006, 2007 гг.) – </a:t>
            </a:r>
            <a:r>
              <a:rPr lang="ru-RU" sz="1800" b="1" dirty="0">
                <a:solidFill>
                  <a:srgbClr val="FFFF66"/>
                </a:solidFill>
              </a:rPr>
              <a:t>7 случаев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1800" b="1" dirty="0">
                <a:solidFill>
                  <a:srgbClr val="66FFFF"/>
                </a:solidFill>
              </a:rPr>
              <a:t>БГУИР (2006, 2007, 2008 гг.) – </a:t>
            </a:r>
            <a:r>
              <a:rPr lang="ru-RU" sz="1800" b="1" dirty="0">
                <a:solidFill>
                  <a:srgbClr val="FFFF66"/>
                </a:solidFill>
              </a:rPr>
              <a:t>8 случаев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1800" b="1" dirty="0">
                <a:solidFill>
                  <a:srgbClr val="66FFFF"/>
                </a:solidFill>
              </a:rPr>
              <a:t>БГПА (2006, 2007 гг.) – </a:t>
            </a:r>
            <a:r>
              <a:rPr lang="ru-RU" sz="1800" b="1" dirty="0">
                <a:solidFill>
                  <a:srgbClr val="FFFF66"/>
                </a:solidFill>
              </a:rPr>
              <a:t>6 случаев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1800" b="1" dirty="0">
                <a:solidFill>
                  <a:srgbClr val="66FFFF"/>
                </a:solidFill>
              </a:rPr>
              <a:t>БГПУ (2006, 2007, 2008 гг.) – </a:t>
            </a:r>
            <a:r>
              <a:rPr lang="ru-RU" sz="1800" b="1" dirty="0">
                <a:solidFill>
                  <a:srgbClr val="FFFF66"/>
                </a:solidFill>
              </a:rPr>
              <a:t>10 случаев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1800" b="1" dirty="0">
                <a:solidFill>
                  <a:srgbClr val="66FFFF"/>
                </a:solidFill>
              </a:rPr>
              <a:t>БНТУ (2006, 2007, 2008 гг.) – </a:t>
            </a:r>
            <a:r>
              <a:rPr lang="ru-RU" sz="1800" b="1" dirty="0">
                <a:solidFill>
                  <a:srgbClr val="FFFF66"/>
                </a:solidFill>
              </a:rPr>
              <a:t>17 случаев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1800" b="1" dirty="0">
                <a:solidFill>
                  <a:srgbClr val="66FFFF"/>
                </a:solidFill>
              </a:rPr>
              <a:t>БГЭУ (2006, 2007, 2008 гг.) – </a:t>
            </a:r>
            <a:r>
              <a:rPr lang="ru-RU" sz="1800" b="1" dirty="0">
                <a:solidFill>
                  <a:srgbClr val="FFFF66"/>
                </a:solidFill>
              </a:rPr>
              <a:t>4 случаев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1800" b="1" dirty="0">
                <a:solidFill>
                  <a:srgbClr val="66FFFF"/>
                </a:solidFill>
              </a:rPr>
              <a:t>МГЛУ (2006, 2007, 2008 гг.) – </a:t>
            </a:r>
            <a:r>
              <a:rPr lang="ru-RU" sz="1800" b="1" dirty="0">
                <a:solidFill>
                  <a:srgbClr val="FFFF66"/>
                </a:solidFill>
              </a:rPr>
              <a:t>6 случаев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1800" b="1" dirty="0">
                <a:solidFill>
                  <a:srgbClr val="66FFFF"/>
                </a:solidFill>
              </a:rPr>
              <a:t>Академия управления при президенте (2006, 2007 гг.) – </a:t>
            </a:r>
            <a:r>
              <a:rPr lang="ru-RU" sz="1800" b="1" dirty="0">
                <a:solidFill>
                  <a:srgbClr val="FFFF66"/>
                </a:solidFill>
              </a:rPr>
              <a:t>2 случая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1800" b="1" dirty="0">
                <a:solidFill>
                  <a:srgbClr val="66FFFF"/>
                </a:solidFill>
              </a:rPr>
              <a:t>БГУФК (2006, 2007, 2008 гг.) – </a:t>
            </a:r>
            <a:r>
              <a:rPr lang="ru-RU" sz="1800" b="1" dirty="0">
                <a:solidFill>
                  <a:srgbClr val="FFFF66"/>
                </a:solidFill>
              </a:rPr>
              <a:t>6 случаев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1800" b="1" dirty="0">
                <a:solidFill>
                  <a:srgbClr val="66FFFF"/>
                </a:solidFill>
              </a:rPr>
              <a:t>БГАТУ (2006, 2007, 2008 гг.) – </a:t>
            </a:r>
            <a:r>
              <a:rPr lang="ru-RU" sz="1800" b="1" dirty="0">
                <a:solidFill>
                  <a:srgbClr val="FFFF66"/>
                </a:solidFill>
              </a:rPr>
              <a:t>10 случаев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1800" b="1" dirty="0">
                <a:solidFill>
                  <a:srgbClr val="66FFFF"/>
                </a:solidFill>
              </a:rPr>
              <a:t>Институт предпринимательства (2006, 2007 гг.) – </a:t>
            </a:r>
            <a:r>
              <a:rPr lang="ru-RU" sz="1800" b="1" dirty="0">
                <a:solidFill>
                  <a:srgbClr val="FFFF66"/>
                </a:solidFill>
              </a:rPr>
              <a:t>2 случая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1800" b="1" dirty="0" err="1">
                <a:solidFill>
                  <a:srgbClr val="66FFFF"/>
                </a:solidFill>
              </a:rPr>
              <a:t>Ун-тет</a:t>
            </a:r>
            <a:r>
              <a:rPr lang="ru-RU" sz="1800" b="1" dirty="0">
                <a:solidFill>
                  <a:srgbClr val="66FFFF"/>
                </a:solidFill>
              </a:rPr>
              <a:t> экономический Московский филиал (2007, 2008 гг.) – </a:t>
            </a:r>
            <a:r>
              <a:rPr lang="ru-RU" sz="1800" b="1" dirty="0">
                <a:solidFill>
                  <a:srgbClr val="FFFF66"/>
                </a:solidFill>
              </a:rPr>
              <a:t>5 случаев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1800" b="1" dirty="0">
                <a:solidFill>
                  <a:srgbClr val="66FFFF"/>
                </a:solidFill>
              </a:rPr>
              <a:t>Институт </a:t>
            </a:r>
            <a:r>
              <a:rPr lang="ru-RU" sz="1800" b="1" dirty="0" err="1">
                <a:solidFill>
                  <a:srgbClr val="66FFFF"/>
                </a:solidFill>
              </a:rPr>
              <a:t>парлам-ма</a:t>
            </a:r>
            <a:r>
              <a:rPr lang="ru-RU" sz="1800" b="1" dirty="0">
                <a:solidFill>
                  <a:srgbClr val="66FFFF"/>
                </a:solidFill>
              </a:rPr>
              <a:t> и </a:t>
            </a:r>
            <a:r>
              <a:rPr lang="ru-RU" sz="1800" b="1" dirty="0" err="1">
                <a:solidFill>
                  <a:srgbClr val="66FFFF"/>
                </a:solidFill>
              </a:rPr>
              <a:t>предприним-ва</a:t>
            </a:r>
            <a:r>
              <a:rPr lang="ru-RU" sz="1800" b="1" dirty="0">
                <a:solidFill>
                  <a:srgbClr val="66FFFF"/>
                </a:solidFill>
              </a:rPr>
              <a:t> (2007, 2008 гг.) – </a:t>
            </a:r>
            <a:r>
              <a:rPr lang="ru-RU" sz="1800" b="1" dirty="0">
                <a:solidFill>
                  <a:srgbClr val="FFFF66"/>
                </a:solidFill>
              </a:rPr>
              <a:t>2 случая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1800" b="1" dirty="0" err="1">
                <a:solidFill>
                  <a:srgbClr val="66FFFF"/>
                </a:solidFill>
              </a:rPr>
              <a:t>Ун-тет</a:t>
            </a:r>
            <a:r>
              <a:rPr lang="ru-RU" sz="1800" b="1" dirty="0">
                <a:solidFill>
                  <a:srgbClr val="66FFFF"/>
                </a:solidFill>
              </a:rPr>
              <a:t> </a:t>
            </a:r>
            <a:r>
              <a:rPr lang="ru-RU" sz="1800" b="1" dirty="0" err="1">
                <a:solidFill>
                  <a:srgbClr val="66FFFF"/>
                </a:solidFill>
              </a:rPr>
              <a:t>междунар</a:t>
            </a:r>
            <a:r>
              <a:rPr lang="ru-RU" sz="1800" b="1" dirty="0">
                <a:solidFill>
                  <a:srgbClr val="66FFFF"/>
                </a:solidFill>
              </a:rPr>
              <a:t>. </a:t>
            </a:r>
            <a:r>
              <a:rPr lang="ru-RU" sz="1800" b="1" dirty="0" err="1">
                <a:solidFill>
                  <a:srgbClr val="66FFFF"/>
                </a:solidFill>
              </a:rPr>
              <a:t>экологич</a:t>
            </a:r>
            <a:r>
              <a:rPr lang="ru-RU" sz="1800" b="1" dirty="0">
                <a:solidFill>
                  <a:srgbClr val="66FFFF"/>
                </a:solidFill>
              </a:rPr>
              <a:t>. им.Сахарова (2007, 2008 гг.) – </a:t>
            </a:r>
            <a:r>
              <a:rPr lang="ru-RU" sz="1800" b="1" dirty="0">
                <a:solidFill>
                  <a:srgbClr val="FFFF66"/>
                </a:solidFill>
              </a:rPr>
              <a:t>3 случая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1800" b="1" dirty="0">
                <a:solidFill>
                  <a:srgbClr val="66FFFF"/>
                </a:solidFill>
              </a:rPr>
              <a:t>Институт управления (2007, 2008 гг.) – </a:t>
            </a:r>
            <a:r>
              <a:rPr lang="ru-RU" sz="1800" b="1" dirty="0">
                <a:solidFill>
                  <a:srgbClr val="FFFF66"/>
                </a:solidFill>
              </a:rPr>
              <a:t>3 случая</a:t>
            </a:r>
          </a:p>
          <a:p>
            <a:pPr>
              <a:lnSpc>
                <a:spcPct val="80000"/>
              </a:lnSpc>
              <a:buFontTx/>
              <a:buNone/>
            </a:pPr>
            <a:endParaRPr lang="ru-RU" sz="1800" b="1" dirty="0">
              <a:solidFill>
                <a:srgbClr val="FF8FFF"/>
              </a:solidFill>
            </a:endParaRPr>
          </a:p>
          <a:p>
            <a:pPr>
              <a:lnSpc>
                <a:spcPct val="80000"/>
              </a:lnSpc>
            </a:pPr>
            <a:endParaRPr lang="ru-RU" sz="1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be-BY"/>
          </a:p>
        </p:txBody>
      </p:sp>
      <p:pic>
        <p:nvPicPr>
          <p:cNvPr id="319493" name="Picture 5" descr="map_2006-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188913"/>
            <a:ext cx="8964612" cy="64865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be-BY"/>
          </a:p>
        </p:txBody>
      </p:sp>
      <p:pic>
        <p:nvPicPr>
          <p:cNvPr id="320517" name="Picture 5" descr="map_2008-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188913"/>
            <a:ext cx="8964612" cy="64865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9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50900"/>
          </a:xfrm>
        </p:spPr>
        <p:txBody>
          <a:bodyPr>
            <a:normAutofit fontScale="90000"/>
          </a:bodyPr>
          <a:lstStyle/>
          <a:p>
            <a:r>
              <a:rPr lang="ru-RU" sz="2800" b="1" dirty="0">
                <a:solidFill>
                  <a:schemeClr val="bg1"/>
                </a:solidFill>
              </a:rPr>
              <a:t>Заболеваемость другими ИППП в учебных заведениях г.Минска в 2006 г.</a:t>
            </a:r>
          </a:p>
        </p:txBody>
      </p:sp>
      <p:sp>
        <p:nvSpPr>
          <p:cNvPr id="2959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196975"/>
            <a:ext cx="3394075" cy="5545138"/>
          </a:xfrm>
        </p:spPr>
        <p:txBody>
          <a:bodyPr/>
          <a:lstStyle/>
          <a:p>
            <a:pPr>
              <a:lnSpc>
                <a:spcPct val="80000"/>
              </a:lnSpc>
            </a:pPr>
            <a:endParaRPr lang="ru-RU" sz="2200" b="1" dirty="0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</a:pPr>
            <a:r>
              <a:rPr lang="ru-RU" sz="2200" b="1" dirty="0">
                <a:solidFill>
                  <a:schemeClr val="bg1"/>
                </a:solidFill>
              </a:rPr>
              <a:t>Всего случаев заболевания – </a:t>
            </a:r>
            <a:r>
              <a:rPr lang="ru-RU" sz="2200" b="1" dirty="0">
                <a:solidFill>
                  <a:srgbClr val="FF8FFF"/>
                </a:solidFill>
              </a:rPr>
              <a:t>957:</a:t>
            </a:r>
          </a:p>
          <a:p>
            <a:pPr>
              <a:lnSpc>
                <a:spcPct val="80000"/>
              </a:lnSpc>
            </a:pPr>
            <a:endParaRPr lang="ru-RU" sz="2200" b="1" dirty="0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</a:pPr>
            <a:r>
              <a:rPr lang="ru-RU" sz="2200" b="1" dirty="0">
                <a:solidFill>
                  <a:schemeClr val="bg1"/>
                </a:solidFill>
              </a:rPr>
              <a:t>Мужчины – </a:t>
            </a:r>
            <a:r>
              <a:rPr lang="ru-RU" sz="2200" b="1" dirty="0">
                <a:solidFill>
                  <a:srgbClr val="FF8FFF"/>
                </a:solidFill>
              </a:rPr>
              <a:t>144 </a:t>
            </a:r>
            <a:r>
              <a:rPr lang="ru-RU" sz="2200" b="1" dirty="0">
                <a:solidFill>
                  <a:srgbClr val="FFFF00"/>
                </a:solidFill>
              </a:rPr>
              <a:t>(15%)</a:t>
            </a:r>
          </a:p>
          <a:p>
            <a:pPr>
              <a:lnSpc>
                <a:spcPct val="80000"/>
              </a:lnSpc>
            </a:pPr>
            <a:r>
              <a:rPr lang="ru-RU" sz="2200" b="1" dirty="0">
                <a:solidFill>
                  <a:schemeClr val="bg1"/>
                </a:solidFill>
              </a:rPr>
              <a:t>Женщины – </a:t>
            </a:r>
            <a:r>
              <a:rPr lang="ru-RU" sz="2200" b="1" dirty="0">
                <a:solidFill>
                  <a:srgbClr val="FF8FFF"/>
                </a:solidFill>
              </a:rPr>
              <a:t>813 </a:t>
            </a:r>
            <a:r>
              <a:rPr lang="ru-RU" sz="2200" b="1" dirty="0">
                <a:solidFill>
                  <a:srgbClr val="FFFF00"/>
                </a:solidFill>
              </a:rPr>
              <a:t>(85%)</a:t>
            </a:r>
          </a:p>
          <a:p>
            <a:pPr>
              <a:lnSpc>
                <a:spcPct val="80000"/>
              </a:lnSpc>
            </a:pPr>
            <a:endParaRPr lang="ru-RU" sz="2200" b="1" dirty="0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</a:pPr>
            <a:r>
              <a:rPr lang="ru-RU" sz="2200" b="1" dirty="0">
                <a:solidFill>
                  <a:schemeClr val="bg1"/>
                </a:solidFill>
              </a:rPr>
              <a:t>Школы – </a:t>
            </a:r>
            <a:r>
              <a:rPr lang="ru-RU" sz="2200" b="1" dirty="0">
                <a:solidFill>
                  <a:srgbClr val="FF8FFF"/>
                </a:solidFill>
              </a:rPr>
              <a:t>184</a:t>
            </a:r>
          </a:p>
          <a:p>
            <a:pPr>
              <a:lnSpc>
                <a:spcPct val="80000"/>
              </a:lnSpc>
            </a:pPr>
            <a:r>
              <a:rPr lang="ru-RU" sz="2200" b="1" dirty="0" err="1">
                <a:solidFill>
                  <a:schemeClr val="bg1"/>
                </a:solidFill>
              </a:rPr>
              <a:t>ССУЗы</a:t>
            </a:r>
            <a:r>
              <a:rPr lang="ru-RU" sz="2200" b="1" dirty="0">
                <a:solidFill>
                  <a:schemeClr val="bg1"/>
                </a:solidFill>
              </a:rPr>
              <a:t> – </a:t>
            </a:r>
            <a:r>
              <a:rPr lang="ru-RU" sz="2200" b="1" dirty="0">
                <a:solidFill>
                  <a:srgbClr val="FF8FFF"/>
                </a:solidFill>
              </a:rPr>
              <a:t>283</a:t>
            </a:r>
          </a:p>
          <a:p>
            <a:pPr>
              <a:lnSpc>
                <a:spcPct val="80000"/>
              </a:lnSpc>
            </a:pPr>
            <a:r>
              <a:rPr lang="ru-RU" sz="2200" b="1" dirty="0">
                <a:solidFill>
                  <a:schemeClr val="bg1"/>
                </a:solidFill>
              </a:rPr>
              <a:t>ВУЗы   – </a:t>
            </a:r>
            <a:r>
              <a:rPr lang="ru-RU" sz="2200" b="1" dirty="0">
                <a:solidFill>
                  <a:srgbClr val="FF8FFF"/>
                </a:solidFill>
              </a:rPr>
              <a:t>490</a:t>
            </a:r>
          </a:p>
          <a:p>
            <a:pPr>
              <a:lnSpc>
                <a:spcPct val="80000"/>
              </a:lnSpc>
            </a:pPr>
            <a:endParaRPr lang="ru-RU" sz="1800" b="1" dirty="0">
              <a:solidFill>
                <a:srgbClr val="FF8FFF"/>
              </a:solidFill>
            </a:endParaRPr>
          </a:p>
          <a:p>
            <a:pPr>
              <a:lnSpc>
                <a:spcPct val="80000"/>
              </a:lnSpc>
            </a:pPr>
            <a:r>
              <a:rPr lang="ru-RU" sz="2400" b="1" dirty="0">
                <a:solidFill>
                  <a:srgbClr val="FFFF00"/>
                </a:solidFill>
              </a:rPr>
              <a:t>Беременные – 23,2%</a:t>
            </a:r>
          </a:p>
          <a:p>
            <a:pPr>
              <a:lnSpc>
                <a:spcPct val="80000"/>
              </a:lnSpc>
            </a:pPr>
            <a:endParaRPr lang="ru-RU" sz="2400" b="1" dirty="0">
              <a:solidFill>
                <a:schemeClr val="bg1"/>
              </a:solidFill>
            </a:endParaRPr>
          </a:p>
        </p:txBody>
      </p:sp>
      <p:graphicFrame>
        <p:nvGraphicFramePr>
          <p:cNvPr id="6" name="Object 2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3902075" y="3829050"/>
          <a:ext cx="4795838" cy="27892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Object 3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3902075" y="1247775"/>
          <a:ext cx="4794250" cy="25003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588" name="Rectangle 4"/>
          <p:cNvSpPr>
            <a:spLocks noGrp="1" noChangeArrowheads="1"/>
          </p:cNvSpPr>
          <p:nvPr>
            <p:ph type="title"/>
          </p:nvPr>
        </p:nvSpPr>
        <p:spPr>
          <a:xfrm>
            <a:off x="539552" y="692696"/>
            <a:ext cx="8229600" cy="1219200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chemeClr val="bg1"/>
                </a:solidFill>
              </a:rPr>
              <a:t>Другие  ИППП  (кроме  сифилиса  и  гонореи) в  учебных заведениях  г.Минска.</a:t>
            </a:r>
            <a:br>
              <a:rPr lang="ru-RU" sz="2400" b="1" dirty="0">
                <a:solidFill>
                  <a:schemeClr val="bg1"/>
                </a:solidFill>
              </a:rPr>
            </a:br>
            <a:br>
              <a:rPr lang="ru-RU" sz="2000" b="1" dirty="0">
                <a:solidFill>
                  <a:schemeClr val="bg1"/>
                </a:solidFill>
              </a:rPr>
            </a:br>
            <a:r>
              <a:rPr lang="ru-RU" sz="2000" b="1" dirty="0">
                <a:solidFill>
                  <a:schemeClr val="bg1"/>
                </a:solidFill>
              </a:rPr>
              <a:t>Повторные  случаи  заболевания  зарегистрированы  в  26</a:t>
            </a:r>
            <a:br>
              <a:rPr lang="ru-RU" sz="2000" b="1" dirty="0">
                <a:solidFill>
                  <a:schemeClr val="bg1"/>
                </a:solidFill>
              </a:rPr>
            </a:br>
            <a:r>
              <a:rPr lang="ru-RU" sz="2000" b="1" dirty="0">
                <a:solidFill>
                  <a:schemeClr val="bg1"/>
                </a:solidFill>
              </a:rPr>
              <a:t>ВУЗах  Минска:</a:t>
            </a:r>
          </a:p>
        </p:txBody>
      </p:sp>
      <p:sp>
        <p:nvSpPr>
          <p:cNvPr id="323589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67544" y="1860550"/>
            <a:ext cx="4038600" cy="499745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2000" b="1" dirty="0">
                <a:solidFill>
                  <a:schemeClr val="bg1"/>
                </a:solidFill>
              </a:rPr>
              <a:t>БГПУ -    </a:t>
            </a:r>
            <a:r>
              <a:rPr lang="ru-RU" sz="2000" b="1" dirty="0">
                <a:solidFill>
                  <a:srgbClr val="FFFF66"/>
                </a:solidFill>
              </a:rPr>
              <a:t>63</a:t>
            </a:r>
          </a:p>
          <a:p>
            <a:pPr>
              <a:lnSpc>
                <a:spcPct val="80000"/>
              </a:lnSpc>
            </a:pPr>
            <a:r>
              <a:rPr lang="ru-RU" sz="2000" b="1" dirty="0">
                <a:solidFill>
                  <a:schemeClr val="bg1"/>
                </a:solidFill>
              </a:rPr>
              <a:t>БНТУ -   </a:t>
            </a:r>
            <a:r>
              <a:rPr lang="ru-RU" sz="2000" b="1" dirty="0">
                <a:solidFill>
                  <a:srgbClr val="FFFF66"/>
                </a:solidFill>
              </a:rPr>
              <a:t>62 </a:t>
            </a:r>
          </a:p>
          <a:p>
            <a:pPr>
              <a:lnSpc>
                <a:spcPct val="80000"/>
              </a:lnSpc>
            </a:pPr>
            <a:r>
              <a:rPr lang="ru-RU" sz="2000" b="1" dirty="0">
                <a:solidFill>
                  <a:schemeClr val="bg1"/>
                </a:solidFill>
              </a:rPr>
              <a:t>БГУ    -   </a:t>
            </a:r>
            <a:r>
              <a:rPr lang="ru-RU" sz="2000" b="1" dirty="0">
                <a:solidFill>
                  <a:srgbClr val="FFFF66"/>
                </a:solidFill>
              </a:rPr>
              <a:t>55</a:t>
            </a:r>
          </a:p>
          <a:p>
            <a:pPr>
              <a:lnSpc>
                <a:spcPct val="80000"/>
              </a:lnSpc>
            </a:pPr>
            <a:r>
              <a:rPr lang="ru-RU" sz="2000" b="1" dirty="0">
                <a:solidFill>
                  <a:schemeClr val="bg1"/>
                </a:solidFill>
              </a:rPr>
              <a:t>БГЭУ -   </a:t>
            </a:r>
            <a:r>
              <a:rPr lang="ru-RU" sz="2000" b="1" dirty="0">
                <a:solidFill>
                  <a:srgbClr val="FFFF66"/>
                </a:solidFill>
              </a:rPr>
              <a:t>46 </a:t>
            </a:r>
          </a:p>
          <a:p>
            <a:pPr>
              <a:lnSpc>
                <a:spcPct val="80000"/>
              </a:lnSpc>
            </a:pPr>
            <a:r>
              <a:rPr lang="ru-RU" sz="2000" b="1" dirty="0">
                <a:solidFill>
                  <a:schemeClr val="bg1"/>
                </a:solidFill>
              </a:rPr>
              <a:t>БГТУ -    </a:t>
            </a:r>
            <a:r>
              <a:rPr lang="ru-RU" sz="2000" b="1" dirty="0">
                <a:solidFill>
                  <a:srgbClr val="FFFF66"/>
                </a:solidFill>
              </a:rPr>
              <a:t>35</a:t>
            </a:r>
          </a:p>
          <a:p>
            <a:pPr>
              <a:lnSpc>
                <a:spcPct val="80000"/>
              </a:lnSpc>
            </a:pPr>
            <a:r>
              <a:rPr lang="ru-RU" sz="2000" b="1" dirty="0">
                <a:solidFill>
                  <a:schemeClr val="bg1"/>
                </a:solidFill>
              </a:rPr>
              <a:t>МГЛУ -   </a:t>
            </a:r>
            <a:r>
              <a:rPr lang="ru-RU" sz="2000" b="1" dirty="0">
                <a:solidFill>
                  <a:srgbClr val="FFFF66"/>
                </a:solidFill>
              </a:rPr>
              <a:t>23 </a:t>
            </a:r>
          </a:p>
          <a:p>
            <a:pPr>
              <a:lnSpc>
                <a:spcPct val="80000"/>
              </a:lnSpc>
            </a:pPr>
            <a:r>
              <a:rPr lang="ru-RU" sz="2000" b="1" dirty="0">
                <a:solidFill>
                  <a:schemeClr val="bg1"/>
                </a:solidFill>
              </a:rPr>
              <a:t>МИУ   -   </a:t>
            </a:r>
            <a:r>
              <a:rPr lang="ru-RU" sz="2000" b="1" dirty="0">
                <a:solidFill>
                  <a:srgbClr val="FFFF66"/>
                </a:solidFill>
              </a:rPr>
              <a:t>23</a:t>
            </a:r>
          </a:p>
          <a:p>
            <a:pPr>
              <a:lnSpc>
                <a:spcPct val="80000"/>
              </a:lnSpc>
            </a:pPr>
            <a:r>
              <a:rPr lang="ru-RU" sz="2000" b="1" dirty="0">
                <a:solidFill>
                  <a:schemeClr val="bg1"/>
                </a:solidFill>
              </a:rPr>
              <a:t>БГМУ -   </a:t>
            </a:r>
            <a:r>
              <a:rPr lang="ru-RU" sz="2000" b="1" dirty="0">
                <a:solidFill>
                  <a:srgbClr val="FFFF66"/>
                </a:solidFill>
              </a:rPr>
              <a:t>23</a:t>
            </a:r>
            <a:r>
              <a:rPr lang="ru-RU" sz="2000" b="1" dirty="0">
                <a:solidFill>
                  <a:schemeClr val="bg1"/>
                </a:solidFill>
              </a:rPr>
              <a:t> </a:t>
            </a:r>
          </a:p>
          <a:p>
            <a:pPr>
              <a:lnSpc>
                <a:spcPct val="80000"/>
              </a:lnSpc>
            </a:pPr>
            <a:r>
              <a:rPr lang="ru-RU" sz="2000" b="1" dirty="0">
                <a:solidFill>
                  <a:schemeClr val="bg1"/>
                </a:solidFill>
              </a:rPr>
              <a:t>БГУИР - </a:t>
            </a:r>
            <a:r>
              <a:rPr lang="ru-RU" sz="2000" b="1" dirty="0">
                <a:solidFill>
                  <a:srgbClr val="FFFF66"/>
                </a:solidFill>
              </a:rPr>
              <a:t>17</a:t>
            </a:r>
          </a:p>
          <a:p>
            <a:pPr>
              <a:lnSpc>
                <a:spcPct val="80000"/>
              </a:lnSpc>
            </a:pPr>
            <a:r>
              <a:rPr lang="ru-RU" sz="2000" b="1" dirty="0">
                <a:solidFill>
                  <a:schemeClr val="bg1"/>
                </a:solidFill>
              </a:rPr>
              <a:t>БГУФК - </a:t>
            </a:r>
            <a:r>
              <a:rPr lang="ru-RU" sz="2000" b="1" dirty="0">
                <a:solidFill>
                  <a:srgbClr val="FFFF66"/>
                </a:solidFill>
              </a:rPr>
              <a:t>16</a:t>
            </a:r>
          </a:p>
          <a:p>
            <a:pPr>
              <a:lnSpc>
                <a:spcPct val="80000"/>
              </a:lnSpc>
            </a:pPr>
            <a:r>
              <a:rPr lang="ru-RU" sz="2000" b="1" dirty="0">
                <a:solidFill>
                  <a:schemeClr val="bg1"/>
                </a:solidFill>
              </a:rPr>
              <a:t>БГУКИ -  </a:t>
            </a:r>
            <a:r>
              <a:rPr lang="ru-RU" sz="2000" b="1" dirty="0">
                <a:solidFill>
                  <a:srgbClr val="FFFF66"/>
                </a:solidFill>
              </a:rPr>
              <a:t>14</a:t>
            </a:r>
          </a:p>
          <a:p>
            <a:pPr>
              <a:lnSpc>
                <a:spcPct val="80000"/>
              </a:lnSpc>
            </a:pPr>
            <a:r>
              <a:rPr lang="ru-RU" sz="2000" b="1" dirty="0">
                <a:solidFill>
                  <a:schemeClr val="bg1"/>
                </a:solidFill>
              </a:rPr>
              <a:t>Институт труда и социальных отношений -</a:t>
            </a:r>
            <a:r>
              <a:rPr lang="ru-RU" sz="2000" b="1" dirty="0">
                <a:solidFill>
                  <a:srgbClr val="FFFF66"/>
                </a:solidFill>
              </a:rPr>
              <a:t>11</a:t>
            </a:r>
          </a:p>
          <a:p>
            <a:pPr>
              <a:lnSpc>
                <a:spcPct val="80000"/>
              </a:lnSpc>
            </a:pPr>
            <a:r>
              <a:rPr lang="ru-RU" sz="2000" b="1" dirty="0">
                <a:solidFill>
                  <a:schemeClr val="bg1"/>
                </a:solidFill>
              </a:rPr>
              <a:t>Академия управления при президенте РБ - </a:t>
            </a:r>
            <a:r>
              <a:rPr lang="ru-RU" sz="2000" b="1" dirty="0">
                <a:solidFill>
                  <a:srgbClr val="FFFF66"/>
                </a:solidFill>
              </a:rPr>
              <a:t>10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0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323590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644008" y="1772816"/>
            <a:ext cx="4038600" cy="4852988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1800" b="1">
                <a:solidFill>
                  <a:schemeClr val="bg1"/>
                </a:solidFill>
              </a:rPr>
              <a:t>Междун. гум.- экон. ин-т - </a:t>
            </a:r>
            <a:r>
              <a:rPr lang="ru-RU" sz="1800" b="1">
                <a:solidFill>
                  <a:srgbClr val="FFFF66"/>
                </a:solidFill>
              </a:rPr>
              <a:t>9</a:t>
            </a:r>
          </a:p>
          <a:p>
            <a:pPr>
              <a:lnSpc>
                <a:spcPct val="80000"/>
              </a:lnSpc>
            </a:pPr>
            <a:r>
              <a:rPr lang="ru-RU" sz="1800" b="1">
                <a:solidFill>
                  <a:schemeClr val="bg1"/>
                </a:solidFill>
              </a:rPr>
              <a:t>Институт современных знаний – </a:t>
            </a:r>
            <a:r>
              <a:rPr lang="ru-RU" sz="1800" b="1">
                <a:solidFill>
                  <a:srgbClr val="FFFF66"/>
                </a:solidFill>
              </a:rPr>
              <a:t>8</a:t>
            </a:r>
          </a:p>
          <a:p>
            <a:pPr>
              <a:lnSpc>
                <a:spcPct val="80000"/>
              </a:lnSpc>
            </a:pPr>
            <a:r>
              <a:rPr lang="ru-RU" sz="1800" b="1">
                <a:solidFill>
                  <a:schemeClr val="bg1"/>
                </a:solidFill>
              </a:rPr>
              <a:t>БГАТУ – </a:t>
            </a:r>
            <a:r>
              <a:rPr lang="ru-RU" sz="1800" b="1">
                <a:solidFill>
                  <a:srgbClr val="FFFF66"/>
                </a:solidFill>
              </a:rPr>
              <a:t>7</a:t>
            </a:r>
          </a:p>
          <a:p>
            <a:pPr>
              <a:lnSpc>
                <a:spcPct val="80000"/>
              </a:lnSpc>
            </a:pPr>
            <a:r>
              <a:rPr lang="ru-RU" sz="1800" b="1">
                <a:solidFill>
                  <a:schemeClr val="bg1"/>
                </a:solidFill>
              </a:rPr>
              <a:t>Академия МВД – </a:t>
            </a:r>
            <a:r>
              <a:rPr lang="ru-RU" sz="1800" b="1">
                <a:solidFill>
                  <a:srgbClr val="FFFF66"/>
                </a:solidFill>
              </a:rPr>
              <a:t>7</a:t>
            </a:r>
          </a:p>
          <a:p>
            <a:pPr>
              <a:lnSpc>
                <a:spcPct val="80000"/>
              </a:lnSpc>
            </a:pPr>
            <a:r>
              <a:rPr lang="ru-RU" sz="1800" b="1">
                <a:solidFill>
                  <a:schemeClr val="bg1"/>
                </a:solidFill>
              </a:rPr>
              <a:t>Бел. инст-т правоведения – </a:t>
            </a:r>
            <a:r>
              <a:rPr lang="ru-RU" sz="1800" b="1">
                <a:solidFill>
                  <a:srgbClr val="FFFF66"/>
                </a:solidFill>
              </a:rPr>
              <a:t>6</a:t>
            </a:r>
          </a:p>
          <a:p>
            <a:pPr>
              <a:lnSpc>
                <a:spcPct val="80000"/>
              </a:lnSpc>
            </a:pPr>
            <a:r>
              <a:rPr lang="ru-RU" sz="1800" b="1">
                <a:solidFill>
                  <a:schemeClr val="bg1"/>
                </a:solidFill>
              </a:rPr>
              <a:t>Институт парламентаризма и предпр-ва – </a:t>
            </a:r>
            <a:r>
              <a:rPr lang="ru-RU" sz="1800" b="1">
                <a:solidFill>
                  <a:srgbClr val="FFFF66"/>
                </a:solidFill>
              </a:rPr>
              <a:t>6</a:t>
            </a:r>
          </a:p>
          <a:p>
            <a:pPr>
              <a:lnSpc>
                <a:spcPct val="80000"/>
              </a:lnSpc>
            </a:pPr>
            <a:r>
              <a:rPr lang="ru-RU" sz="1800" b="1">
                <a:solidFill>
                  <a:schemeClr val="bg1"/>
                </a:solidFill>
              </a:rPr>
              <a:t>Межд. Гос. экологич. ун-т им.Сахарова – </a:t>
            </a:r>
            <a:r>
              <a:rPr lang="ru-RU" sz="1800" b="1">
                <a:solidFill>
                  <a:srgbClr val="FFFF66"/>
                </a:solidFill>
              </a:rPr>
              <a:t>6</a:t>
            </a:r>
          </a:p>
          <a:p>
            <a:pPr>
              <a:lnSpc>
                <a:spcPct val="80000"/>
              </a:lnSpc>
            </a:pPr>
            <a:r>
              <a:rPr lang="ru-RU" sz="1800" b="1">
                <a:solidFill>
                  <a:schemeClr val="bg1"/>
                </a:solidFill>
              </a:rPr>
              <a:t>Ин-т предпринимат.деят-ти – </a:t>
            </a:r>
            <a:r>
              <a:rPr lang="ru-RU" sz="1800" b="1">
                <a:solidFill>
                  <a:srgbClr val="FFFF66"/>
                </a:solidFill>
              </a:rPr>
              <a:t>6</a:t>
            </a:r>
          </a:p>
          <a:p>
            <a:pPr>
              <a:lnSpc>
                <a:spcPct val="80000"/>
              </a:lnSpc>
            </a:pPr>
            <a:r>
              <a:rPr lang="ru-RU" sz="1800" b="1">
                <a:solidFill>
                  <a:schemeClr val="bg1"/>
                </a:solidFill>
              </a:rPr>
              <a:t>Ин-т управления и предпр-ва – </a:t>
            </a:r>
            <a:r>
              <a:rPr lang="ru-RU" sz="1800" b="1">
                <a:solidFill>
                  <a:srgbClr val="FFFF66"/>
                </a:solidFill>
              </a:rPr>
              <a:t>5</a:t>
            </a:r>
          </a:p>
          <a:p>
            <a:pPr>
              <a:lnSpc>
                <a:spcPct val="80000"/>
              </a:lnSpc>
            </a:pPr>
            <a:r>
              <a:rPr lang="ru-RU" sz="1800" b="1">
                <a:solidFill>
                  <a:schemeClr val="bg1"/>
                </a:solidFill>
              </a:rPr>
              <a:t>Рос. Гос. соц. ун-т филиал – </a:t>
            </a:r>
            <a:r>
              <a:rPr lang="ru-RU" sz="1800" b="1">
                <a:solidFill>
                  <a:srgbClr val="FFFF66"/>
                </a:solidFill>
              </a:rPr>
              <a:t>4</a:t>
            </a:r>
          </a:p>
          <a:p>
            <a:pPr>
              <a:lnSpc>
                <a:spcPct val="80000"/>
              </a:lnSpc>
            </a:pPr>
            <a:r>
              <a:rPr lang="ru-RU" sz="1800" b="1">
                <a:solidFill>
                  <a:schemeClr val="bg1"/>
                </a:solidFill>
              </a:rPr>
              <a:t>БГАИ - </a:t>
            </a:r>
            <a:r>
              <a:rPr lang="ru-RU" sz="1800" b="1">
                <a:solidFill>
                  <a:srgbClr val="FFFF66"/>
                </a:solidFill>
              </a:rPr>
              <a:t>4</a:t>
            </a:r>
          </a:p>
          <a:p>
            <a:pPr>
              <a:lnSpc>
                <a:spcPct val="80000"/>
              </a:lnSpc>
            </a:pPr>
            <a:r>
              <a:rPr lang="ru-RU" sz="1800" b="1">
                <a:solidFill>
                  <a:schemeClr val="bg1"/>
                </a:solidFill>
              </a:rPr>
              <a:t>Женский институт Энвила – </a:t>
            </a:r>
            <a:r>
              <a:rPr lang="ru-RU" sz="1800" b="1">
                <a:solidFill>
                  <a:srgbClr val="FFFF66"/>
                </a:solidFill>
              </a:rPr>
              <a:t>4</a:t>
            </a:r>
          </a:p>
          <a:p>
            <a:pPr>
              <a:lnSpc>
                <a:spcPct val="80000"/>
              </a:lnSpc>
            </a:pPr>
            <a:r>
              <a:rPr lang="ru-RU" sz="1800" b="1">
                <a:solidFill>
                  <a:schemeClr val="bg1"/>
                </a:solidFill>
              </a:rPr>
              <a:t>БГАМ – </a:t>
            </a:r>
            <a:r>
              <a:rPr lang="ru-RU" sz="1800" b="1">
                <a:solidFill>
                  <a:srgbClr val="FFFF66"/>
                </a:solidFill>
              </a:rPr>
              <a:t>3</a:t>
            </a:r>
          </a:p>
        </p:txBody>
      </p:sp>
      <p:sp>
        <p:nvSpPr>
          <p:cNvPr id="323591" name="Rectangle 7"/>
          <p:cNvSpPr>
            <a:spLocks noChangeArrowheads="1"/>
          </p:cNvSpPr>
          <p:nvPr/>
        </p:nvSpPr>
        <p:spPr bwMode="auto">
          <a:xfrm>
            <a:off x="4716463" y="5084763"/>
            <a:ext cx="5016500" cy="146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>
              <a:solidFill>
                <a:schemeClr val="bg1"/>
              </a:solidFill>
            </a:endParaRPr>
          </a:p>
          <a:p>
            <a:endParaRPr lang="ru-RU">
              <a:solidFill>
                <a:schemeClr val="bg1"/>
              </a:solidFill>
            </a:endParaRPr>
          </a:p>
          <a:p>
            <a:endParaRPr lang="ru-RU">
              <a:solidFill>
                <a:schemeClr val="bg1"/>
              </a:solidFill>
            </a:endParaRPr>
          </a:p>
          <a:p>
            <a:endParaRPr lang="ru-RU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  <a:spcBef>
                <a:spcPct val="50000"/>
              </a:spcBef>
              <a:buFontTx/>
              <a:buChar char="•"/>
            </a:pPr>
            <a:endParaRPr lang="ru-RU" sz="140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>
                <a:solidFill>
                  <a:schemeClr val="bg1"/>
                </a:solidFill>
              </a:rPr>
              <a:t>Классификация ИППП согласно МКБ-10</a:t>
            </a:r>
          </a:p>
        </p:txBody>
      </p:sp>
      <p:sp>
        <p:nvSpPr>
          <p:cNvPr id="2570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908050"/>
            <a:ext cx="8229600" cy="5661025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ru-RU" sz="2400" b="1" dirty="0">
                <a:solidFill>
                  <a:srgbClr val="A41DFF"/>
                </a:solidFill>
              </a:rPr>
              <a:t>      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400" b="1" dirty="0">
                <a:solidFill>
                  <a:srgbClr val="A41DFF"/>
                </a:solidFill>
              </a:rPr>
              <a:t>              </a:t>
            </a:r>
            <a:r>
              <a:rPr lang="ru-RU" sz="2400" b="1" dirty="0">
                <a:solidFill>
                  <a:schemeClr val="bg1"/>
                </a:solidFill>
              </a:rPr>
              <a:t>Раздел: Инфекции, передаваемые преимущественно половым  путем (А50-А 64)</a:t>
            </a:r>
          </a:p>
          <a:p>
            <a:pPr>
              <a:lnSpc>
                <a:spcPct val="90000"/>
              </a:lnSpc>
            </a:pPr>
            <a:r>
              <a:rPr lang="ru-RU" sz="2400" dirty="0">
                <a:solidFill>
                  <a:schemeClr val="bg1"/>
                </a:solidFill>
              </a:rPr>
              <a:t> Сифилис</a:t>
            </a:r>
          </a:p>
          <a:p>
            <a:pPr>
              <a:lnSpc>
                <a:spcPct val="90000"/>
              </a:lnSpc>
            </a:pPr>
            <a:r>
              <a:rPr lang="ru-RU" sz="2400" dirty="0">
                <a:solidFill>
                  <a:schemeClr val="bg1"/>
                </a:solidFill>
              </a:rPr>
              <a:t> Гонококковая инфекция</a:t>
            </a:r>
          </a:p>
          <a:p>
            <a:pPr>
              <a:lnSpc>
                <a:spcPct val="90000"/>
              </a:lnSpc>
            </a:pPr>
            <a:r>
              <a:rPr lang="ru-RU" sz="2400" dirty="0" err="1">
                <a:solidFill>
                  <a:srgbClr val="FFFF00"/>
                </a:solidFill>
              </a:rPr>
              <a:t>Хламидийная</a:t>
            </a:r>
            <a:r>
              <a:rPr lang="ru-RU" sz="2400" dirty="0">
                <a:solidFill>
                  <a:srgbClr val="FFFF00"/>
                </a:solidFill>
              </a:rPr>
              <a:t> </a:t>
            </a:r>
            <a:r>
              <a:rPr lang="ru-RU" sz="2400" dirty="0" err="1">
                <a:solidFill>
                  <a:srgbClr val="FFFF00"/>
                </a:solidFill>
              </a:rPr>
              <a:t>лимфогранулема</a:t>
            </a:r>
            <a:r>
              <a:rPr lang="ru-RU" sz="2400" dirty="0">
                <a:solidFill>
                  <a:srgbClr val="FFFF00"/>
                </a:solidFill>
              </a:rPr>
              <a:t> (венерическая)</a:t>
            </a:r>
          </a:p>
          <a:p>
            <a:pPr>
              <a:lnSpc>
                <a:spcPct val="90000"/>
              </a:lnSpc>
            </a:pPr>
            <a:r>
              <a:rPr lang="ru-RU" sz="2400" dirty="0">
                <a:solidFill>
                  <a:schemeClr val="bg1"/>
                </a:solidFill>
              </a:rPr>
              <a:t> Другие </a:t>
            </a:r>
            <a:r>
              <a:rPr lang="ru-RU" sz="2400" dirty="0" err="1">
                <a:solidFill>
                  <a:schemeClr val="bg1"/>
                </a:solidFill>
              </a:rPr>
              <a:t>хламидийные</a:t>
            </a:r>
            <a:r>
              <a:rPr lang="ru-RU" sz="2400" dirty="0">
                <a:solidFill>
                  <a:schemeClr val="bg1"/>
                </a:solidFill>
              </a:rPr>
              <a:t> болезни, передаваемые половым путем</a:t>
            </a:r>
          </a:p>
          <a:p>
            <a:pPr>
              <a:lnSpc>
                <a:spcPct val="90000"/>
              </a:lnSpc>
            </a:pPr>
            <a:r>
              <a:rPr lang="ru-RU" sz="2400" dirty="0">
                <a:solidFill>
                  <a:srgbClr val="FFFF6D"/>
                </a:solidFill>
              </a:rPr>
              <a:t> </a:t>
            </a:r>
            <a:r>
              <a:rPr lang="ru-RU" sz="2400" dirty="0" err="1">
                <a:solidFill>
                  <a:srgbClr val="FFFF00"/>
                </a:solidFill>
              </a:rPr>
              <a:t>Шанкроид</a:t>
            </a:r>
            <a:endParaRPr lang="ru-RU" sz="2400" dirty="0">
              <a:solidFill>
                <a:srgbClr val="FFFF00"/>
              </a:solidFill>
            </a:endParaRPr>
          </a:p>
          <a:p>
            <a:pPr>
              <a:lnSpc>
                <a:spcPct val="90000"/>
              </a:lnSpc>
            </a:pPr>
            <a:r>
              <a:rPr lang="ru-RU" sz="2400" dirty="0">
                <a:solidFill>
                  <a:srgbClr val="FFFF6D"/>
                </a:solidFill>
              </a:rPr>
              <a:t> </a:t>
            </a:r>
            <a:r>
              <a:rPr lang="ru-RU" sz="2400" dirty="0">
                <a:solidFill>
                  <a:srgbClr val="FFFF00"/>
                </a:solidFill>
              </a:rPr>
              <a:t>Паховая гранулема</a:t>
            </a:r>
          </a:p>
          <a:p>
            <a:pPr>
              <a:lnSpc>
                <a:spcPct val="90000"/>
              </a:lnSpc>
            </a:pPr>
            <a:r>
              <a:rPr lang="ru-RU" sz="2400" dirty="0">
                <a:solidFill>
                  <a:schemeClr val="bg1"/>
                </a:solidFill>
              </a:rPr>
              <a:t>Трихомониаз</a:t>
            </a:r>
          </a:p>
          <a:p>
            <a:pPr>
              <a:lnSpc>
                <a:spcPct val="90000"/>
              </a:lnSpc>
            </a:pP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Аногенитальная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герпетическая</a:t>
            </a:r>
            <a:r>
              <a:rPr lang="ru-RU" sz="2400" dirty="0">
                <a:solidFill>
                  <a:schemeClr val="bg1"/>
                </a:solidFill>
              </a:rPr>
              <a:t> вирусная инфекция </a:t>
            </a:r>
          </a:p>
          <a:p>
            <a:pPr>
              <a:lnSpc>
                <a:spcPct val="90000"/>
              </a:lnSpc>
            </a:pPr>
            <a:r>
              <a:rPr lang="ru-RU" sz="2400" dirty="0" err="1">
                <a:solidFill>
                  <a:schemeClr val="bg1"/>
                </a:solidFill>
              </a:rPr>
              <a:t>Аногенитальные</a:t>
            </a:r>
            <a:r>
              <a:rPr lang="ru-RU" sz="2400" dirty="0">
                <a:solidFill>
                  <a:schemeClr val="bg1"/>
                </a:solidFill>
              </a:rPr>
              <a:t> (венерические) бородавки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>
                <a:solidFill>
                  <a:schemeClr val="bg1"/>
                </a:solidFill>
              </a:rPr>
              <a:t>Структура заболеваемости ИППП в учебных заведениях г.Минска в 2006 г. (в процентах)</a:t>
            </a:r>
          </a:p>
        </p:txBody>
      </p:sp>
      <p:graphicFrame>
        <p:nvGraphicFramePr>
          <p:cNvPr id="4" name="Object 2"/>
          <p:cNvGraphicFramePr>
            <a:graphicFrameLocks noGrp="1" noChangeAspect="1"/>
          </p:cNvGraphicFramePr>
          <p:nvPr>
            <p:ph idx="1"/>
          </p:nvPr>
        </p:nvGraphicFramePr>
        <p:xfrm>
          <a:off x="436563" y="1535113"/>
          <a:ext cx="8477250" cy="51228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06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dirty="0">
                <a:solidFill>
                  <a:schemeClr val="bg1"/>
                </a:solidFill>
              </a:rPr>
              <a:t>Структура  заболеваемости  ИППП  в  учебных  заведениях   г.Минска  по полу в 2006 г. (в процентах)</a:t>
            </a:r>
          </a:p>
        </p:txBody>
      </p:sp>
      <p:graphicFrame>
        <p:nvGraphicFramePr>
          <p:cNvPr id="5" name="Object 2"/>
          <p:cNvGraphicFramePr>
            <a:graphicFrameLocks noGrp="1" noChangeAspect="1"/>
          </p:cNvGraphicFramePr>
          <p:nvPr>
            <p:ph sz="half" idx="1"/>
          </p:nvPr>
        </p:nvGraphicFramePr>
        <p:xfrm>
          <a:off x="512763" y="1647825"/>
          <a:ext cx="3962400" cy="48339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Object 3"/>
          <p:cNvGraphicFramePr>
            <a:graphicFrameLocks noGrp="1" noChangeAspect="1"/>
          </p:cNvGraphicFramePr>
          <p:nvPr>
            <p:ph sz="half" idx="2"/>
          </p:nvPr>
        </p:nvGraphicFramePr>
        <p:xfrm>
          <a:off x="4700588" y="1679575"/>
          <a:ext cx="3962400" cy="4794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239" name="Rectangle 8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dirty="0">
                <a:solidFill>
                  <a:schemeClr val="bg1"/>
                </a:solidFill>
              </a:rPr>
              <a:t>Соотношение  мужчин  и  женщин, больных ИППП, в учебных  заведениях  г.Минска в 2006 г.</a:t>
            </a:r>
          </a:p>
        </p:txBody>
      </p:sp>
      <p:graphicFrame>
        <p:nvGraphicFramePr>
          <p:cNvPr id="305275" name="Group 12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362950" cy="5068891"/>
        </p:xfrm>
        <a:graphic>
          <a:graphicData uri="http://schemas.openxmlformats.org/drawingml/2006/table">
            <a:tbl>
              <a:tblPr/>
              <a:tblGrid>
                <a:gridCol w="27876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87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876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508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Заболевание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Мужчины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Женщины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9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Сифилис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08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Гонорея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47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48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64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Хламидийная инфекция МПО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37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67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9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Трихомоноз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08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Генитальный герпес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064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Аногенитальные бородавки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08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Уреаплазмоз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55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536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9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Кандидоз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56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540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Бактериальный вагиноз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94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508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НГУ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44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49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Микоплазмоз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21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508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Итого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193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876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67544" y="2420888"/>
            <a:ext cx="8229600" cy="12192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ПРОФИЛАКТИКА  ИНФЕКЦИЙ,  ПЕРЕДАВАЕМЫХ  ПОЛОВЫМ  ПУТЕМ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348880"/>
            <a:ext cx="8229600" cy="12192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РАБОТА  СО  СРЕДСТВАМИ  МАССОВОЙ  ИНФОРМАЦИИ</a:t>
            </a:r>
            <a:br>
              <a:rPr lang="ru-RU" dirty="0">
                <a:solidFill>
                  <a:schemeClr val="bg1"/>
                </a:solidFill>
              </a:rPr>
            </a:br>
            <a:r>
              <a:rPr lang="ru-RU" dirty="0">
                <a:solidFill>
                  <a:schemeClr val="bg1"/>
                </a:solidFill>
              </a:rPr>
              <a:t>(телевидение, радио, интернет, газеты, журналы)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691680" y="188640"/>
            <a:ext cx="5616624" cy="579512"/>
          </a:xfrm>
        </p:spPr>
        <p:txBody>
          <a:bodyPr/>
          <a:lstStyle/>
          <a:p>
            <a:r>
              <a:rPr lang="ru-RU" sz="3200" dirty="0">
                <a:solidFill>
                  <a:schemeClr val="bg1"/>
                </a:solidFill>
              </a:rPr>
              <a:t>ИНТЕРНЕТ-ТЕЛЕВИДЕНИЕ</a:t>
            </a:r>
            <a:endParaRPr lang="ru-RU" sz="3200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899592" y="764704"/>
            <a:ext cx="7128792" cy="984736"/>
          </a:xfrm>
          <a:solidFill>
            <a:schemeClr val="accent2"/>
          </a:solidFill>
          <a:ln>
            <a:solidFill>
              <a:srgbClr val="FFFF00"/>
            </a:solidFill>
          </a:ln>
        </p:spPr>
        <p:txBody>
          <a:bodyPr/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ПЕРЕДАЧИ НА </a:t>
            </a:r>
            <a:r>
              <a:rPr lang="en-US" dirty="0">
                <a:solidFill>
                  <a:schemeClr val="bg1"/>
                </a:solidFill>
              </a:rPr>
              <a:t>TUT.BY</a:t>
            </a:r>
            <a:r>
              <a:rPr lang="ru-RU" dirty="0">
                <a:solidFill>
                  <a:schemeClr val="bg1"/>
                </a:solidFill>
              </a:rPr>
              <a:t>: «Секс, праздники и инфекции, передаваемые половым путем»):</a:t>
            </a:r>
            <a:br>
              <a:rPr lang="ru-RU" dirty="0"/>
            </a:br>
            <a:r>
              <a:rPr lang="ru-RU" u="sng" dirty="0">
                <a:solidFill>
                  <a:srgbClr val="FF0000"/>
                </a:solidFill>
                <a:hlinkClick r:id="rId2"/>
              </a:rPr>
              <a:t>http://news.tut.by/tv/264762.html</a:t>
            </a:r>
            <a:endParaRPr lang="ru-RU" dirty="0"/>
          </a:p>
        </p:txBody>
      </p:sp>
      <p:pic>
        <p:nvPicPr>
          <p:cNvPr id="2050" name="Picture 2" descr="C:\Users\Александр\Desktop\TUT.BY-БАВА\2012_12_20_tut_bava_seks_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1988840"/>
            <a:ext cx="6984776" cy="46805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39552" y="332656"/>
            <a:ext cx="8229600" cy="1219200"/>
          </a:xfrm>
        </p:spPr>
        <p:txBody>
          <a:bodyPr>
            <a:noAutofit/>
          </a:bodyPr>
          <a:lstStyle/>
          <a:p>
            <a:pPr algn="ctr"/>
            <a:r>
              <a:rPr lang="ru-RU" sz="2800" dirty="0">
                <a:solidFill>
                  <a:schemeClr val="bg1"/>
                </a:solidFill>
              </a:rPr>
              <a:t>В  Интернете  проект по здоровому образу  жизни,  безопасному  сексу ведет  студентка  631 группы  6 курса  лечебного  факультета  </a:t>
            </a:r>
            <a:r>
              <a:rPr lang="ru-RU" sz="2800">
                <a:solidFill>
                  <a:schemeClr val="bg1"/>
                </a:solidFill>
              </a:rPr>
              <a:t>Настя Дубовик: 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2051720" y="1484784"/>
            <a:ext cx="4402832" cy="648072"/>
          </a:xfrm>
          <a:solidFill>
            <a:schemeClr val="accent2"/>
          </a:solidFill>
        </p:spPr>
        <p:txBody>
          <a:bodyPr/>
          <a:lstStyle/>
          <a:p>
            <a:r>
              <a:rPr lang="ru-RU" sz="2800" u="sng" dirty="0">
                <a:hlinkClick r:id="rId2"/>
              </a:rPr>
              <a:t>http://vk.com/club_xlife</a:t>
            </a:r>
            <a:endParaRPr lang="ru-RU" sz="2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2132856"/>
            <a:ext cx="4762500" cy="456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121920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600" dirty="0">
                <a:solidFill>
                  <a:schemeClr val="bg1"/>
                </a:solidFill>
              </a:rPr>
              <a:t>Проведение </a:t>
            </a:r>
            <a:r>
              <a:rPr lang="ru-RU" sz="4400" dirty="0">
                <a:solidFill>
                  <a:srgbClr val="FF0000"/>
                </a:solidFill>
              </a:rPr>
              <a:t>«горячих» </a:t>
            </a:r>
            <a:r>
              <a:rPr lang="ru-RU" sz="3600" dirty="0">
                <a:solidFill>
                  <a:schemeClr val="bg1"/>
                </a:solidFill>
              </a:rPr>
              <a:t>телефонных линий  в средствах  массовой информации</a:t>
            </a:r>
          </a:p>
        </p:txBody>
      </p:sp>
      <p:pic>
        <p:nvPicPr>
          <p:cNvPr id="15363" name="Picture 2" descr="C:\Users\Александр\Desktop\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476375" y="1844675"/>
            <a:ext cx="6369050" cy="4684713"/>
          </a:xfr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Наглядные Пособия\DSC_005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-243408"/>
            <a:ext cx="5904655" cy="84891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39552" y="2420888"/>
            <a:ext cx="8229600" cy="12192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ПОДГОТОВКА  БРОШЮР,  БУКЛЕТОВ,  САНБЮЛЛЕТЕНЕЙ,  ПАМЯТОК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50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836712"/>
            <a:ext cx="8229600" cy="1219200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chemeClr val="bg1"/>
                </a:solidFill>
              </a:rPr>
              <a:t>Другие заболевания, связанные с половым путем передачи, и включенные в разные рубрики МКБ-10:</a:t>
            </a:r>
          </a:p>
        </p:txBody>
      </p:sp>
      <p:sp>
        <p:nvSpPr>
          <p:cNvPr id="258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3568" y="1860550"/>
            <a:ext cx="8229600" cy="4997450"/>
          </a:xfrm>
        </p:spPr>
        <p:txBody>
          <a:bodyPr/>
          <a:lstStyle/>
          <a:p>
            <a:endParaRPr lang="ru-RU" sz="1800" dirty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ru-RU" sz="2800" b="1" dirty="0">
                <a:solidFill>
                  <a:schemeClr val="bg1"/>
                </a:solidFill>
              </a:rPr>
              <a:t>Болезнь, вызванная вирусом иммунодефицита человека (ВИЧ)</a:t>
            </a:r>
          </a:p>
          <a:p>
            <a:pPr>
              <a:buFont typeface="Wingdings" pitchFamily="2" charset="2"/>
              <a:buChar char="v"/>
            </a:pPr>
            <a:r>
              <a:rPr lang="ru-RU" sz="2800" b="1" dirty="0">
                <a:solidFill>
                  <a:schemeClr val="bg1"/>
                </a:solidFill>
              </a:rPr>
              <a:t>Кандидоз половых органов</a:t>
            </a:r>
          </a:p>
          <a:p>
            <a:pPr>
              <a:buFont typeface="Wingdings" pitchFamily="2" charset="2"/>
              <a:buChar char="v"/>
            </a:pPr>
            <a:r>
              <a:rPr lang="ru-RU" sz="2800" b="1" dirty="0">
                <a:solidFill>
                  <a:schemeClr val="bg1"/>
                </a:solidFill>
              </a:rPr>
              <a:t>Фтириаз (лобковый педикулез)</a:t>
            </a:r>
          </a:p>
          <a:p>
            <a:pPr>
              <a:buFont typeface="Wingdings" pitchFamily="2" charset="2"/>
              <a:buChar char="v"/>
            </a:pPr>
            <a:r>
              <a:rPr lang="ru-RU" sz="2800" b="1" dirty="0">
                <a:solidFill>
                  <a:schemeClr val="bg1"/>
                </a:solidFill>
              </a:rPr>
              <a:t> Вирусные гепатиты (всего 9)</a:t>
            </a:r>
          </a:p>
          <a:p>
            <a:pPr>
              <a:buFont typeface="Wingdings" pitchFamily="2" charset="2"/>
              <a:buChar char="v"/>
            </a:pPr>
            <a:r>
              <a:rPr lang="ru-RU" sz="2800" b="1" dirty="0">
                <a:solidFill>
                  <a:schemeClr val="bg1"/>
                </a:solidFill>
              </a:rPr>
              <a:t>Контагиозный моллюск </a:t>
            </a:r>
          </a:p>
          <a:p>
            <a:pPr>
              <a:buFont typeface="Wingdings" pitchFamily="2" charset="2"/>
              <a:buChar char="v"/>
            </a:pPr>
            <a:r>
              <a:rPr lang="ru-RU" sz="2800" b="1" dirty="0">
                <a:solidFill>
                  <a:schemeClr val="bg1"/>
                </a:solidFill>
              </a:rPr>
              <a:t> </a:t>
            </a:r>
            <a:r>
              <a:rPr lang="ru-RU" sz="2800" b="1" dirty="0" err="1">
                <a:solidFill>
                  <a:schemeClr val="bg1"/>
                </a:solidFill>
              </a:rPr>
              <a:t>Цитомегаловирусная</a:t>
            </a:r>
            <a:r>
              <a:rPr lang="ru-RU" sz="2800" b="1" dirty="0">
                <a:solidFill>
                  <a:schemeClr val="bg1"/>
                </a:solidFill>
              </a:rPr>
              <a:t> болезнь </a:t>
            </a:r>
          </a:p>
          <a:p>
            <a:pPr>
              <a:buFont typeface="Wingdings" pitchFamily="2" charset="2"/>
              <a:buChar char="v"/>
            </a:pPr>
            <a:r>
              <a:rPr lang="ru-RU" sz="2800" b="1" dirty="0">
                <a:solidFill>
                  <a:schemeClr val="bg1"/>
                </a:solidFill>
              </a:rPr>
              <a:t>Чесотка</a:t>
            </a:r>
          </a:p>
          <a:p>
            <a:pPr>
              <a:buFont typeface="Wingdings" pitchFamily="2" charset="2"/>
              <a:buChar char="v"/>
            </a:pPr>
            <a:r>
              <a:rPr lang="ru-RU" sz="2800" b="1" dirty="0">
                <a:solidFill>
                  <a:schemeClr val="bg1"/>
                </a:solidFill>
              </a:rPr>
              <a:t> </a:t>
            </a:r>
            <a:r>
              <a:rPr lang="ru-RU" sz="2800" b="1" dirty="0" err="1">
                <a:solidFill>
                  <a:schemeClr val="bg1"/>
                </a:solidFill>
              </a:rPr>
              <a:t>Урогенитальный</a:t>
            </a:r>
            <a:r>
              <a:rPr lang="ru-RU" sz="2800" b="1" dirty="0">
                <a:solidFill>
                  <a:schemeClr val="bg1"/>
                </a:solidFill>
              </a:rPr>
              <a:t> </a:t>
            </a:r>
            <a:r>
              <a:rPr lang="ru-RU" sz="2800" b="1" dirty="0" err="1">
                <a:solidFill>
                  <a:schemeClr val="bg1"/>
                </a:solidFill>
              </a:rPr>
              <a:t>микоплазмоз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Наглядные Пособия\DSC_009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328738" y="-520700"/>
            <a:ext cx="11801476" cy="79009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Наглядные Пособия\DSC_01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328738" y="-520700"/>
            <a:ext cx="11801476" cy="79009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492896"/>
            <a:ext cx="8229600" cy="1219200"/>
          </a:xfrm>
        </p:spPr>
        <p:txBody>
          <a:bodyPr>
            <a:normAutofit/>
          </a:bodyPr>
          <a:lstStyle/>
          <a:p>
            <a:pPr algn="ctr"/>
            <a:r>
              <a:rPr lang="ru-RU" sz="5400" dirty="0">
                <a:solidFill>
                  <a:schemeClr val="bg1"/>
                </a:solidFill>
              </a:rPr>
              <a:t>Работа с группами риска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5508848"/>
          </a:xfrm>
        </p:spPr>
        <p:txBody>
          <a:bodyPr>
            <a:norm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 </a:t>
            </a:r>
            <a:r>
              <a:rPr lang="ru-RU" b="1" dirty="0">
                <a:solidFill>
                  <a:schemeClr val="bg1"/>
                </a:solidFill>
              </a:rPr>
              <a:t>ФОРМЫ  ПОВЕДЕНИЯ,  ПОВЫШАЮЩИЕ ВЕРОЯТНОСТЬ</a:t>
            </a:r>
            <a:br>
              <a:rPr lang="ru-RU" dirty="0">
                <a:solidFill>
                  <a:schemeClr val="bg1"/>
                </a:solidFill>
              </a:rPr>
            </a:br>
            <a:r>
              <a:rPr lang="ru-RU" b="1" dirty="0">
                <a:solidFill>
                  <a:schemeClr val="bg1"/>
                </a:solidFill>
              </a:rPr>
              <a:t>ЗАРАЖЕНИЯ  ИНФЕКЦИЯМИ,  ПЕРЕДАВАЕМЫМИ  ПОЛОВЫМ  ПУТЕМ</a:t>
            </a:r>
            <a:br>
              <a:rPr lang="ru-RU" dirty="0">
                <a:solidFill>
                  <a:schemeClr val="bg1"/>
                </a:solidFill>
              </a:rPr>
            </a:br>
            <a:r>
              <a:rPr lang="ru-RU" b="1" dirty="0">
                <a:solidFill>
                  <a:schemeClr val="bg1"/>
                </a:solidFill>
              </a:rPr>
              <a:t>(ПОВЕДЕНЧЕСКИЕ ФАКТОРЫ  РИСКА)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300936"/>
          </a:xfrm>
        </p:spPr>
        <p:txBody>
          <a:bodyPr/>
          <a:lstStyle/>
          <a:p>
            <a:endParaRPr lang="ru-RU" dirty="0"/>
          </a:p>
        </p:txBody>
      </p:sp>
      <p:graphicFrame>
        <p:nvGraphicFramePr>
          <p:cNvPr id="3" name="Организационная диаграмма 24"/>
          <p:cNvGraphicFramePr/>
          <p:nvPr/>
        </p:nvGraphicFramePr>
        <p:xfrm>
          <a:off x="1828800" y="223837"/>
          <a:ext cx="5486400" cy="64103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рганизационная диаграмма 2"/>
          <p:cNvGraphicFramePr/>
          <p:nvPr/>
        </p:nvGraphicFramePr>
        <p:xfrm>
          <a:off x="539552" y="332656"/>
          <a:ext cx="7992888" cy="61206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рганизационная диаграмма 2"/>
          <p:cNvGraphicFramePr/>
          <p:nvPr/>
        </p:nvGraphicFramePr>
        <p:xfrm>
          <a:off x="611560" y="476672"/>
          <a:ext cx="8064896" cy="59766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:\Наглядные Пособия\DSC_004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-1899592"/>
            <a:ext cx="7335663" cy="105053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Наглядные Пособия\DSC_004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-2043608"/>
            <a:ext cx="7191647" cy="107213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D:\Наглядные Пособия\DSC_008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-1611560"/>
            <a:ext cx="6399559" cy="105053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</a:rPr>
              <a:t>Классификация по этиологическому агенту:</a:t>
            </a:r>
            <a:br>
              <a:rPr lang="ru-RU" sz="2800" b="1" dirty="0">
                <a:solidFill>
                  <a:schemeClr val="bg1"/>
                </a:solidFill>
              </a:rPr>
            </a:b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259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196752"/>
            <a:ext cx="8229600" cy="518477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2400" b="1" dirty="0">
                <a:solidFill>
                  <a:srgbClr val="FFFF00"/>
                </a:solidFill>
              </a:rPr>
              <a:t>1  . Бактериальные</a:t>
            </a:r>
            <a:endParaRPr lang="ru-RU" sz="2400" dirty="0">
              <a:solidFill>
                <a:srgbClr val="FFFF00"/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ru-RU" sz="2000" dirty="0">
                <a:solidFill>
                  <a:schemeClr val="bg1"/>
                </a:solidFill>
              </a:rPr>
              <a:t>     сифилис, гонорея, </a:t>
            </a:r>
            <a:r>
              <a:rPr lang="ru-RU" sz="2000" dirty="0" err="1">
                <a:solidFill>
                  <a:schemeClr val="bg1"/>
                </a:solidFill>
              </a:rPr>
              <a:t>шанкроид</a:t>
            </a:r>
            <a:r>
              <a:rPr lang="ru-RU" sz="2000" dirty="0">
                <a:solidFill>
                  <a:schemeClr val="bg1"/>
                </a:solidFill>
              </a:rPr>
              <a:t> (мягкий шанкр), паховая    гранулема (</a:t>
            </a:r>
            <a:r>
              <a:rPr lang="ru-RU" sz="2000" dirty="0" err="1">
                <a:solidFill>
                  <a:schemeClr val="bg1"/>
                </a:solidFill>
              </a:rPr>
              <a:t>донованоз</a:t>
            </a:r>
            <a:r>
              <a:rPr lang="ru-RU" sz="2000" dirty="0">
                <a:solidFill>
                  <a:schemeClr val="bg1"/>
                </a:solidFill>
              </a:rPr>
              <a:t>), </a:t>
            </a:r>
            <a:r>
              <a:rPr lang="ru-RU" sz="2000" dirty="0" err="1">
                <a:solidFill>
                  <a:schemeClr val="bg1"/>
                </a:solidFill>
              </a:rPr>
              <a:t>хламидийная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лимфогранулема</a:t>
            </a:r>
            <a:r>
              <a:rPr lang="ru-RU" sz="2000" dirty="0">
                <a:solidFill>
                  <a:schemeClr val="bg1"/>
                </a:solidFill>
              </a:rPr>
              <a:t> (венерическая), </a:t>
            </a:r>
            <a:r>
              <a:rPr lang="ru-RU" sz="2000" dirty="0" err="1">
                <a:solidFill>
                  <a:schemeClr val="bg1"/>
                </a:solidFill>
              </a:rPr>
              <a:t>хламидиоз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урогенитальный</a:t>
            </a:r>
            <a:r>
              <a:rPr lang="ru-RU" sz="2000" dirty="0">
                <a:solidFill>
                  <a:schemeClr val="bg1"/>
                </a:solidFill>
              </a:rPr>
              <a:t>, </a:t>
            </a:r>
            <a:r>
              <a:rPr lang="ru-RU" sz="2000" dirty="0" err="1">
                <a:solidFill>
                  <a:schemeClr val="bg1"/>
                </a:solidFill>
              </a:rPr>
              <a:t>микоплазмоз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урогенитальный</a:t>
            </a:r>
            <a:r>
              <a:rPr lang="ru-RU" sz="2000" dirty="0">
                <a:solidFill>
                  <a:schemeClr val="bg1"/>
                </a:solidFill>
              </a:rPr>
              <a:t>, бактериальный </a:t>
            </a:r>
            <a:r>
              <a:rPr lang="ru-RU" sz="2000" dirty="0" err="1">
                <a:solidFill>
                  <a:schemeClr val="bg1"/>
                </a:solidFill>
              </a:rPr>
              <a:t>вагиноз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endParaRPr lang="ru-RU" sz="2000" b="1" dirty="0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</a:pPr>
            <a:endParaRPr lang="ru-RU" sz="2000" b="1" dirty="0">
              <a:solidFill>
                <a:srgbClr val="FF8FFF"/>
              </a:solidFill>
            </a:endParaRPr>
          </a:p>
          <a:p>
            <a:pPr>
              <a:lnSpc>
                <a:spcPct val="80000"/>
              </a:lnSpc>
            </a:pPr>
            <a:r>
              <a:rPr lang="ru-RU" sz="2400" b="1" dirty="0">
                <a:solidFill>
                  <a:srgbClr val="FFFF00"/>
                </a:solidFill>
              </a:rPr>
              <a:t>2.   Вирусные</a:t>
            </a:r>
            <a:endParaRPr lang="ru-RU" sz="2400" dirty="0">
              <a:solidFill>
                <a:srgbClr val="FFFF00"/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ru-RU" sz="2000" dirty="0">
                <a:solidFill>
                  <a:schemeClr val="bg1"/>
                </a:solidFill>
              </a:rPr>
              <a:t>     генитальный герпес, </a:t>
            </a:r>
            <a:r>
              <a:rPr lang="ru-RU" sz="2000" dirty="0" err="1">
                <a:solidFill>
                  <a:schemeClr val="bg1"/>
                </a:solidFill>
              </a:rPr>
              <a:t>аногенитальные</a:t>
            </a:r>
            <a:r>
              <a:rPr lang="ru-RU" sz="2000" dirty="0">
                <a:solidFill>
                  <a:schemeClr val="bg1"/>
                </a:solidFill>
              </a:rPr>
              <a:t> (венерические) бородавки, ВИЧ-инфекция, парентеральные гепатиты, контагиозный  моллюск, </a:t>
            </a:r>
            <a:r>
              <a:rPr lang="ru-RU" sz="2000" dirty="0" err="1">
                <a:solidFill>
                  <a:schemeClr val="bg1"/>
                </a:solidFill>
              </a:rPr>
              <a:t>цитомегаловирусная</a:t>
            </a:r>
            <a:r>
              <a:rPr lang="ru-RU" sz="2000" dirty="0">
                <a:solidFill>
                  <a:schemeClr val="bg1"/>
                </a:solidFill>
              </a:rPr>
              <a:t> болезнь</a:t>
            </a:r>
            <a:endParaRPr lang="ru-RU" sz="2000" b="1" dirty="0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</a:pPr>
            <a:endParaRPr lang="ru-RU" sz="2000" b="1" dirty="0">
              <a:solidFill>
                <a:srgbClr val="FF8FFF"/>
              </a:solidFill>
            </a:endParaRPr>
          </a:p>
          <a:p>
            <a:pPr>
              <a:lnSpc>
                <a:spcPct val="80000"/>
              </a:lnSpc>
            </a:pPr>
            <a:r>
              <a:rPr lang="ru-RU" sz="2400" b="1" dirty="0">
                <a:solidFill>
                  <a:srgbClr val="FFFF00"/>
                </a:solidFill>
              </a:rPr>
              <a:t>3.   </a:t>
            </a:r>
            <a:r>
              <a:rPr lang="ru-RU" sz="2400" b="1" dirty="0" err="1">
                <a:solidFill>
                  <a:srgbClr val="FFFF00"/>
                </a:solidFill>
              </a:rPr>
              <a:t>Протозойные</a:t>
            </a:r>
            <a:r>
              <a:rPr lang="ru-RU" sz="2400" dirty="0">
                <a:solidFill>
                  <a:srgbClr val="FFFF00"/>
                </a:solidFill>
              </a:rPr>
              <a:t> </a:t>
            </a:r>
            <a:r>
              <a:rPr lang="ru-RU" sz="2000" dirty="0">
                <a:solidFill>
                  <a:schemeClr val="bg1"/>
                </a:solidFill>
              </a:rPr>
              <a:t>– </a:t>
            </a:r>
            <a:r>
              <a:rPr lang="ru-RU" sz="2000" dirty="0" err="1">
                <a:solidFill>
                  <a:schemeClr val="bg1"/>
                </a:solidFill>
              </a:rPr>
              <a:t>урогенитальный</a:t>
            </a:r>
            <a:r>
              <a:rPr lang="ru-RU" sz="2000" dirty="0">
                <a:solidFill>
                  <a:schemeClr val="bg1"/>
                </a:solidFill>
              </a:rPr>
              <a:t> трихомониаз, амебиаз </a:t>
            </a:r>
            <a:endParaRPr lang="ru-RU" sz="2000" b="1" dirty="0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</a:pPr>
            <a:endParaRPr lang="ru-RU" sz="2000" b="1" dirty="0">
              <a:solidFill>
                <a:srgbClr val="FF8FFF"/>
              </a:solidFill>
            </a:endParaRPr>
          </a:p>
          <a:p>
            <a:pPr>
              <a:lnSpc>
                <a:spcPct val="80000"/>
              </a:lnSpc>
            </a:pPr>
            <a:r>
              <a:rPr lang="ru-RU" sz="2400" b="1" dirty="0">
                <a:solidFill>
                  <a:srgbClr val="FFFF00"/>
                </a:solidFill>
              </a:rPr>
              <a:t>4.   Вызванные грибами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000" dirty="0">
                <a:solidFill>
                  <a:schemeClr val="bg1"/>
                </a:solidFill>
              </a:rPr>
              <a:t>–  </a:t>
            </a:r>
            <a:r>
              <a:rPr lang="ru-RU" sz="2000" dirty="0" err="1">
                <a:solidFill>
                  <a:schemeClr val="bg1"/>
                </a:solidFill>
              </a:rPr>
              <a:t>урогенитальный</a:t>
            </a:r>
            <a:r>
              <a:rPr lang="ru-RU" sz="2000" dirty="0">
                <a:solidFill>
                  <a:schemeClr val="bg1"/>
                </a:solidFill>
              </a:rPr>
              <a:t> (</a:t>
            </a:r>
            <a:r>
              <a:rPr lang="ru-RU" sz="2000" dirty="0" err="1">
                <a:solidFill>
                  <a:schemeClr val="bg1"/>
                </a:solidFill>
              </a:rPr>
              <a:t>вульвовагинальный</a:t>
            </a:r>
            <a:r>
              <a:rPr lang="ru-RU" sz="2000" dirty="0">
                <a:solidFill>
                  <a:schemeClr val="bg1"/>
                </a:solidFill>
              </a:rPr>
              <a:t>) кандидоз</a:t>
            </a:r>
            <a:endParaRPr lang="ru-RU" sz="2000" b="1" dirty="0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</a:pPr>
            <a:endParaRPr lang="ru-RU" sz="2000" b="1" dirty="0">
              <a:solidFill>
                <a:srgbClr val="FF8FFF"/>
              </a:solidFill>
            </a:endParaRPr>
          </a:p>
          <a:p>
            <a:pPr>
              <a:lnSpc>
                <a:spcPct val="80000"/>
              </a:lnSpc>
            </a:pPr>
            <a:r>
              <a:rPr lang="ru-RU" sz="2400" b="1" dirty="0">
                <a:solidFill>
                  <a:srgbClr val="FFFF00"/>
                </a:solidFill>
              </a:rPr>
              <a:t>5.   Вызванные эктопаразитами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000" dirty="0">
                <a:solidFill>
                  <a:schemeClr val="bg1"/>
                </a:solidFill>
              </a:rPr>
              <a:t>– чесотка и педикулез</a:t>
            </a:r>
          </a:p>
          <a:p>
            <a:pPr>
              <a:lnSpc>
                <a:spcPct val="80000"/>
              </a:lnSpc>
            </a:pPr>
            <a:endParaRPr lang="ru-RU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340768"/>
            <a:ext cx="8229600" cy="2011288"/>
          </a:xfrm>
        </p:spPr>
        <p:txBody>
          <a:bodyPr>
            <a:noAutofit/>
          </a:bodyPr>
          <a:lstStyle/>
          <a:p>
            <a:pPr algn="ctr"/>
            <a:r>
              <a:rPr lang="ru-RU" sz="5400" dirty="0">
                <a:solidFill>
                  <a:schemeClr val="bg1"/>
                </a:solidFill>
              </a:rPr>
              <a:t>Средства индивидуальной профилактики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G:\ВОЛОНТЕРЫ 08\Презервативы\1H0P42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81000"/>
            <a:ext cx="9144000" cy="609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548680"/>
            <a:ext cx="8460432" cy="5544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836712"/>
            <a:ext cx="7249988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348880"/>
            <a:ext cx="8229600" cy="1219200"/>
          </a:xfrm>
        </p:spPr>
        <p:txBody>
          <a:bodyPr>
            <a:noAutofit/>
          </a:bodyPr>
          <a:lstStyle/>
          <a:p>
            <a:pPr algn="ctr"/>
            <a:r>
              <a:rPr lang="ru-RU" sz="4400" dirty="0">
                <a:solidFill>
                  <a:schemeClr val="bg1"/>
                </a:solidFill>
              </a:rPr>
              <a:t>Повышение доступности средств индивидуальной профилактики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D:\Наглядные Пособия\DSC040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-1035496"/>
            <a:ext cx="7200800" cy="91106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420888"/>
            <a:ext cx="8229600" cy="12192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Популяризация средств индивидуальной профилактики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0"/>
            <a:ext cx="7924800" cy="1371600"/>
          </a:xfrm>
        </p:spPr>
        <p:txBody>
          <a:bodyPr/>
          <a:lstStyle/>
          <a:p>
            <a:pPr algn="ctr"/>
            <a:r>
              <a:rPr lang="ru-RU" sz="3200" dirty="0">
                <a:solidFill>
                  <a:schemeClr val="bg1"/>
                </a:solidFill>
              </a:rPr>
              <a:t>Платье из презервативов (музей медицины, г.Рига)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1916832"/>
            <a:ext cx="7924800" cy="402676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6498" name="Picture 2" descr="D:\Наглядные Пособия\Музей Рига\Платье из презервативов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412776"/>
            <a:ext cx="6408712" cy="69038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600" dirty="0">
                <a:solidFill>
                  <a:schemeClr val="bg1"/>
                </a:solidFill>
              </a:rPr>
              <a:t>Подготовка студентов-волонтеров БГМУ по профилактике  СПИДа/ИППП</a:t>
            </a:r>
          </a:p>
        </p:txBody>
      </p:sp>
      <p:pic>
        <p:nvPicPr>
          <p:cNvPr id="16387" name="Picture 2" descr="G:\ФОТОАРХИВ ТЕМАТИЧЕСКИЙ\Волонтеры\DSC0508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7200" y="1749425"/>
            <a:ext cx="8229600" cy="4121150"/>
          </a:xfrm>
          <a:noFill/>
        </p:spPr>
      </p:pic>
      <p:sp>
        <p:nvSpPr>
          <p:cNvPr id="16388" name="Прямоугольник 4"/>
          <p:cNvSpPr>
            <a:spLocks noChangeArrowheads="1"/>
          </p:cNvSpPr>
          <p:nvPr/>
        </p:nvSpPr>
        <p:spPr bwMode="auto">
          <a:xfrm>
            <a:off x="4416425" y="3244850"/>
            <a:ext cx="3111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Constantia" pitchFamily="18" charset="0"/>
              </a:rPr>
              <a:t>д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600" dirty="0">
                <a:solidFill>
                  <a:schemeClr val="bg1"/>
                </a:solidFill>
              </a:rPr>
              <a:t>Подготовка студентов-волонтеров БГМУ по профилактике  СПИДа/ИППП</a:t>
            </a:r>
          </a:p>
        </p:txBody>
      </p:sp>
      <p:pic>
        <p:nvPicPr>
          <p:cNvPr id="17411" name="Picture 2" descr="G:\ФОТОАРХИВ ТЕМАТИЧЕСКИЙ\Волонтеры\IMG_008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7200" y="1703388"/>
            <a:ext cx="8229600" cy="4678362"/>
          </a:xfr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3356992"/>
            <a:ext cx="8229600" cy="12192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СОЦИАЛЬНО-ЭПИДЕМИОЛОГИЧЕСКАЯ ХАРАКТЕРИСТИКА</a:t>
            </a:r>
            <a:br>
              <a:rPr lang="ru-RU" b="1" dirty="0">
                <a:solidFill>
                  <a:schemeClr val="bg1"/>
                </a:solidFill>
              </a:rPr>
            </a:br>
            <a:r>
              <a:rPr lang="ru-RU" b="1" dirty="0">
                <a:solidFill>
                  <a:schemeClr val="bg1"/>
                </a:solidFill>
              </a:rPr>
              <a:t>  И  НОЗОЛОГИЧЕСКАЯ  СТРУКТУРА  ИППП  СРЕДИ  МОЛОДЕЖИ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600" dirty="0">
                <a:solidFill>
                  <a:schemeClr val="bg1"/>
                </a:solidFill>
              </a:rPr>
              <a:t>Подготовка студентов-волонтеров БГМУ по профилактике  СПИДа/ИППП</a:t>
            </a:r>
          </a:p>
        </p:txBody>
      </p:sp>
      <p:pic>
        <p:nvPicPr>
          <p:cNvPr id="18435" name="Picture 2" descr="G:\ФОТОАРХИВ ТЕМАТИЧЕСКИЙ\Волонтеры\IMG_008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042988" y="1341438"/>
            <a:ext cx="6985000" cy="5183187"/>
          </a:xfrm>
          <a:noFill/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600" dirty="0">
                <a:solidFill>
                  <a:schemeClr val="bg1"/>
                </a:solidFill>
              </a:rPr>
              <a:t>Подготовка студентов-волонтеров БГМУ по профилактике  СПИДа/ИППП</a:t>
            </a:r>
          </a:p>
        </p:txBody>
      </p:sp>
      <p:pic>
        <p:nvPicPr>
          <p:cNvPr id="19459" name="Picture 2" descr="G:\ФОТОАРХИВ ТЕМАТИЧЕСКИЙ\Волонтеры\IMG_010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331913" y="1484313"/>
            <a:ext cx="6480175" cy="5040312"/>
          </a:xfrm>
          <a:noFill/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11560" y="548680"/>
            <a:ext cx="8229600" cy="75632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600" dirty="0">
                <a:solidFill>
                  <a:schemeClr val="bg1"/>
                </a:solidFill>
              </a:rPr>
              <a:t>Подготовка студентов-волонтеров БГМУ по профилактике  СПИДа/ИППП</a:t>
            </a:r>
          </a:p>
        </p:txBody>
      </p:sp>
      <p:pic>
        <p:nvPicPr>
          <p:cNvPr id="4" name="MVI_0072.AVI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900113" y="1268413"/>
            <a:ext cx="7848600" cy="54737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606896"/>
          </a:xfrm>
        </p:spPr>
        <p:txBody>
          <a:bodyPr>
            <a:noAutofit/>
          </a:bodyPr>
          <a:lstStyle/>
          <a:p>
            <a:pPr algn="ctr"/>
            <a:r>
              <a:rPr lang="ru-RU" sz="3600" dirty="0">
                <a:solidFill>
                  <a:schemeClr val="bg1"/>
                </a:solidFill>
              </a:rPr>
              <a:t>Интерактивная  игра «Огонь в степи»</a:t>
            </a:r>
          </a:p>
        </p:txBody>
      </p:sp>
      <p:pic>
        <p:nvPicPr>
          <p:cNvPr id="4098" name="Picture 2" descr="C:\Users\Александр\Desktop\Волонтеры 2010\DSC0692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908720"/>
            <a:ext cx="6720408" cy="51872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Тренинги по средствам индивидуальной профилактики</a:t>
            </a:r>
          </a:p>
        </p:txBody>
      </p:sp>
      <p:pic>
        <p:nvPicPr>
          <p:cNvPr id="5122" name="Picture 2" descr="G:\ФОТОАРХИВ ТЕМАТИЧЕСКИЙ\Волонтеры\IMG_010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524000"/>
            <a:ext cx="6096000" cy="457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G:\ФОТОАРХИВ ТЕМАТИЧЕСКИЙ\Волонтеры\IMG_01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7571"/>
            <a:ext cx="9144000" cy="658285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G:\ФОТОАРХИВ ТЕМАТИЧЕСКИЙ\Волонтеры\IMG_01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G:\ФОТОАРХИВ ТЕМАТИЧЕСКИЙ\Волонтеры\IMG_01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6256" y="0"/>
            <a:ext cx="4731488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G:\ФОТОАРХИВ ТЕМАТИЧЕСКИЙ\Волонтеры\IMG_01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ФОТОАРХИВ ТЕМАТИЧЕСКИЙ\Волонтеры\IMG_01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2"/>
          <p:cNvGraphicFramePr>
            <a:graphicFrameLocks noGrp="1" noChangeAspect="1"/>
          </p:cNvGraphicFramePr>
          <p:nvPr>
            <p:ph idx="1"/>
          </p:nvPr>
        </p:nvGraphicFramePr>
        <p:xfrm>
          <a:off x="50800" y="107950"/>
          <a:ext cx="9042400" cy="6699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101600" y="158750"/>
          <a:ext cx="8940800" cy="65976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G:\ФОТОАРХИВ ТЕМАТИЧЕСКИЙ\Волонтеры\IMG_01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G:\Волонтеры ИППП 2011\Фото волонтеры 2009\DSC064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50" y="0"/>
            <a:ext cx="51435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764704"/>
            <a:ext cx="7249988" cy="5383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G:\ФОТОАРХИВ ТЕМАТИЧЕСКИЙ\Волонтеры\IMG_009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>
                <a:solidFill>
                  <a:schemeClr val="bg1"/>
                </a:solidFill>
              </a:rPr>
              <a:t>Выступления волонтеров в учебных заведениях</a:t>
            </a:r>
            <a:endParaRPr lang="ru-RU" sz="3200" dirty="0"/>
          </a:p>
        </p:txBody>
      </p:sp>
      <p:pic>
        <p:nvPicPr>
          <p:cNvPr id="3074" name="Picture 2" descr="G:\ФОТОАРХИВ ТЕМАТИЧЕСКИЙ\Волонтеры\IMG_001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916832"/>
            <a:ext cx="5122912" cy="3096343"/>
          </a:xfrm>
          <a:prstGeom prst="rect">
            <a:avLst/>
          </a:prstGeom>
          <a:noFill/>
        </p:spPr>
      </p:pic>
      <p:pic>
        <p:nvPicPr>
          <p:cNvPr id="3075" name="Picture 3" descr="G:\ФОТОАРХИВ ТЕМАТИЧЕСКИЙ\Волонтеры\IMG_001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1484784"/>
            <a:ext cx="3318112" cy="457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Подготовка  учителей, социальных педагогов, классных руководителей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484784"/>
            <a:ext cx="7560840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276872"/>
            <a:ext cx="8229600" cy="1219200"/>
          </a:xfrm>
        </p:spPr>
        <p:txBody>
          <a:bodyPr>
            <a:normAutofit/>
          </a:bodyPr>
          <a:lstStyle/>
          <a:p>
            <a:pPr algn="ctr"/>
            <a:r>
              <a:rPr lang="ru-RU" sz="5400" dirty="0">
                <a:solidFill>
                  <a:schemeClr val="bg1"/>
                </a:solidFill>
              </a:rPr>
              <a:t>Учебная литература</a:t>
            </a: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539552" y="1628800"/>
            <a:ext cx="8229600" cy="4525963"/>
          </a:xfrm>
        </p:spPr>
      </p:sp>
      <p:pic>
        <p:nvPicPr>
          <p:cNvPr id="4098" name="Picture 2" descr="D:\Наглядные Пособия\DSC_008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-1899592"/>
            <a:ext cx="7335663" cy="107213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Наглядные Пособия\DSC_009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-1323528"/>
            <a:ext cx="7191647" cy="101492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5516563"/>
            <a:ext cx="8291513" cy="1341437"/>
          </a:xfrm>
        </p:spPr>
        <p:txBody>
          <a:bodyPr/>
          <a:lstStyle/>
          <a:p>
            <a:pPr>
              <a:buFontTx/>
              <a:buNone/>
            </a:pPr>
            <a:r>
              <a:rPr lang="ru-RU" sz="6000" b="1">
                <a:solidFill>
                  <a:srgbClr val="FF8FFF"/>
                </a:solidFill>
              </a:rPr>
              <a:t>   </a:t>
            </a:r>
            <a:r>
              <a:rPr lang="ru-RU" sz="4400" b="1">
                <a:solidFill>
                  <a:schemeClr val="bg1"/>
                </a:solidFill>
              </a:rPr>
              <a:t>Благодарю за внимание!!!</a:t>
            </a:r>
          </a:p>
        </p:txBody>
      </p:sp>
      <p:pic>
        <p:nvPicPr>
          <p:cNvPr id="328709" name="Picture 5" descr="1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450" y="476250"/>
            <a:ext cx="6624638" cy="49688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 noGrp="1" noChangeAspect="1"/>
          </p:cNvGraphicFramePr>
          <p:nvPr>
            <p:ph idx="1"/>
          </p:nvPr>
        </p:nvGraphicFramePr>
        <p:xfrm>
          <a:off x="590550" y="311150"/>
          <a:ext cx="7891463" cy="6235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876925"/>
            <a:ext cx="8229600" cy="2159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br>
              <a:rPr lang="ru-RU" sz="1400" b="1">
                <a:solidFill>
                  <a:srgbClr val="A41DFF"/>
                </a:solidFill>
              </a:rPr>
            </a:br>
            <a:endParaRPr lang="ru-RU" sz="1800">
              <a:solidFill>
                <a:srgbClr val="DF9FFF"/>
              </a:solidFill>
            </a:endParaRPr>
          </a:p>
        </p:txBody>
      </p:sp>
      <p:graphicFrame>
        <p:nvGraphicFramePr>
          <p:cNvPr id="4" name="Object 2"/>
          <p:cNvGraphicFramePr>
            <a:graphicFrameLocks noGrp="1" noChangeAspect="1"/>
          </p:cNvGraphicFramePr>
          <p:nvPr>
            <p:ph idx="1"/>
          </p:nvPr>
        </p:nvGraphicFramePr>
        <p:xfrm>
          <a:off x="280988" y="311150"/>
          <a:ext cx="8524875" cy="63658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 noGrp="1" noChangeAspect="1"/>
          </p:cNvGraphicFramePr>
          <p:nvPr>
            <p:ph idx="1"/>
          </p:nvPr>
        </p:nvGraphicFramePr>
        <p:xfrm>
          <a:off x="352425" y="361950"/>
          <a:ext cx="8485188" cy="6197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620</TotalTime>
  <Words>1642</Words>
  <Application>Microsoft Office PowerPoint</Application>
  <PresentationFormat>Экран (4:3)</PresentationFormat>
  <Paragraphs>304</Paragraphs>
  <Slides>69</Slides>
  <Notes>20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69</vt:i4>
      </vt:variant>
    </vt:vector>
  </HeadingPairs>
  <TitlesOfParts>
    <vt:vector size="77" baseType="lpstr">
      <vt:lpstr>Arial</vt:lpstr>
      <vt:lpstr>Arial Cyr</vt:lpstr>
      <vt:lpstr>Calibri</vt:lpstr>
      <vt:lpstr>Constantia</vt:lpstr>
      <vt:lpstr>Times New Roman</vt:lpstr>
      <vt:lpstr>Wingdings</vt:lpstr>
      <vt:lpstr>Wingdings 2</vt:lpstr>
      <vt:lpstr>Бумажная</vt:lpstr>
      <vt:lpstr>КУРС  «ВАЛЕОЛОГИЯ»</vt:lpstr>
      <vt:lpstr>Классификация ИППП согласно МКБ-10</vt:lpstr>
      <vt:lpstr>Другие заболевания, связанные с половым путем передачи, и включенные в разные рубрики МКБ-10:</vt:lpstr>
      <vt:lpstr>Классификация по этиологическому агенту: </vt:lpstr>
      <vt:lpstr>СОЦИАЛЬНО-ЭПИДЕМИОЛОГИЧЕСКАЯ ХАРАКТЕРИСТИКА   И  НОЗОЛОГИЧЕСКАЯ  СТРУКТУРА  ИППП  СРЕДИ  МОЛОДЕЖИ</vt:lpstr>
      <vt:lpstr>Презентация PowerPoint</vt:lpstr>
      <vt:lpstr>Презентация PowerPoint</vt:lpstr>
      <vt:lpstr> </vt:lpstr>
      <vt:lpstr>Презентация PowerPoint</vt:lpstr>
      <vt:lpstr>Презентация PowerPoint</vt:lpstr>
      <vt:lpstr>Презентация PowerPoint</vt:lpstr>
      <vt:lpstr>Сифилис  в учебных заведениях г.Минска  в 2006-2008 гг.</vt:lpstr>
      <vt:lpstr>Гонококковая инфекция в учебных заведениях  г.Минска в 2006-2008 гг.</vt:lpstr>
      <vt:lpstr>Повторные  случаи  заболевания  гонококковой  инфекцией:</vt:lpstr>
      <vt:lpstr>Презентация PowerPoint</vt:lpstr>
      <vt:lpstr>Презентация PowerPoint</vt:lpstr>
      <vt:lpstr>Презентация PowerPoint</vt:lpstr>
      <vt:lpstr>Заболеваемость другими ИППП в учебных заведениях г.Минска в 2006 г.</vt:lpstr>
      <vt:lpstr>Другие  ИППП  (кроме  сифилиса  и  гонореи) в  учебных заведениях  г.Минска.  Повторные  случаи  заболевания  зарегистрированы  в  26 ВУЗах  Минска:</vt:lpstr>
      <vt:lpstr>Структура заболеваемости ИППП в учебных заведениях г.Минска в 2006 г. (в процентах)</vt:lpstr>
      <vt:lpstr>Структура  заболеваемости  ИППП  в  учебных  заведениях   г.Минска  по полу в 2006 г. (в процентах)</vt:lpstr>
      <vt:lpstr>Соотношение  мужчин  и  женщин, больных ИППП, в учебных  заведениях  г.Минска в 2006 г.</vt:lpstr>
      <vt:lpstr>ПРОФИЛАКТИКА  ИНФЕКЦИЙ,  ПЕРЕДАВАЕМЫХ  ПОЛОВЫМ  ПУТЕМ</vt:lpstr>
      <vt:lpstr>РАБОТА  СО  СРЕДСТВАМИ  МАССОВОЙ  ИНФОРМАЦИИ (телевидение, радио, интернет, газеты, журналы)</vt:lpstr>
      <vt:lpstr>ИНТЕРНЕТ-ТЕЛЕВИДЕНИЕ</vt:lpstr>
      <vt:lpstr>В  Интернете  проект по здоровому образу  жизни,  безопасному  сексу ведет  студентка  631 группы  6 курса  лечебного  факультета  Настя Дубовик: </vt:lpstr>
      <vt:lpstr>Проведение «горячих» телефонных линий  в средствах  массовой информации</vt:lpstr>
      <vt:lpstr>Презентация PowerPoint</vt:lpstr>
      <vt:lpstr>ПОДГОТОВКА  БРОШЮР,  БУКЛЕТОВ,  САНБЮЛЛЕТЕНЕЙ,  ПАМЯТОК</vt:lpstr>
      <vt:lpstr>Презентация PowerPoint</vt:lpstr>
      <vt:lpstr>Презентация PowerPoint</vt:lpstr>
      <vt:lpstr>Работа с группами риска</vt:lpstr>
      <vt:lpstr> ФОРМЫ  ПОВЕДЕНИЯ,  ПОВЫШАЮЩИЕ ВЕРОЯТНОСТЬ ЗАРАЖЕНИЯ  ИНФЕКЦИЯМИ,  ПЕРЕДАВАЕМЫМИ  ПОЛОВЫМ  ПУТЕМ (ПОВЕДЕНЧЕСКИЕ ФАКТОРЫ  РИСКА)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Средства индивидуальной профилактики</vt:lpstr>
      <vt:lpstr>Презентация PowerPoint</vt:lpstr>
      <vt:lpstr>Презентация PowerPoint</vt:lpstr>
      <vt:lpstr>Презентация PowerPoint</vt:lpstr>
      <vt:lpstr>Повышение доступности средств индивидуальной профилактики</vt:lpstr>
      <vt:lpstr>Презентация PowerPoint</vt:lpstr>
      <vt:lpstr>Популяризация средств индивидуальной профилактики</vt:lpstr>
      <vt:lpstr>Платье из презервативов (музей медицины, г.Рига)</vt:lpstr>
      <vt:lpstr>Подготовка студентов-волонтеров БГМУ по профилактике  СПИДа/ИППП</vt:lpstr>
      <vt:lpstr>Подготовка студентов-волонтеров БГМУ по профилактике  СПИДа/ИППП</vt:lpstr>
      <vt:lpstr>Подготовка студентов-волонтеров БГМУ по профилактике  СПИДа/ИППП</vt:lpstr>
      <vt:lpstr>Подготовка студентов-волонтеров БГМУ по профилактике  СПИДа/ИППП</vt:lpstr>
      <vt:lpstr>Подготовка студентов-волонтеров БГМУ по профилактике  СПИДа/ИППП</vt:lpstr>
      <vt:lpstr>Интерактивная  игра «Огонь в степи»</vt:lpstr>
      <vt:lpstr>Тренинги по средствам индивидуальной профилактики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Выступления волонтеров в учебных заведениях</vt:lpstr>
      <vt:lpstr>Подготовка  учителей, социальных педагогов, классных руководителей</vt:lpstr>
      <vt:lpstr>Учебная литература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КУРС  «ВАЛЕОЛОГИЯ»</dc:title>
  <dc:creator>Александр</dc:creator>
  <cp:lastModifiedBy>Luher_R</cp:lastModifiedBy>
  <cp:revision>101</cp:revision>
  <dcterms:created xsi:type="dcterms:W3CDTF">2012-04-04T15:57:18Z</dcterms:created>
  <dcterms:modified xsi:type="dcterms:W3CDTF">2024-02-15T08:39:21Z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3904771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S10.0.0</vt:lpwstr>
  </property>
</Properties>
</file>